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3" r:id="rId4"/>
    <p:sldId id="284" r:id="rId5"/>
    <p:sldId id="285" r:id="rId6"/>
    <p:sldId id="301" r:id="rId7"/>
    <p:sldId id="286" r:id="rId8"/>
    <p:sldId id="287" r:id="rId9"/>
    <p:sldId id="288" r:id="rId10"/>
    <p:sldId id="302" r:id="rId11"/>
    <p:sldId id="303" r:id="rId12"/>
    <p:sldId id="289" r:id="rId13"/>
    <p:sldId id="304" r:id="rId14"/>
    <p:sldId id="305" r:id="rId15"/>
    <p:sldId id="300"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p:cViewPr varScale="1">
        <p:scale>
          <a:sx n="81" d="100"/>
          <a:sy n="81" d="100"/>
        </p:scale>
        <p:origin x="64" y="1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3DB112-E0D8-5340-9C66-AF4DC06AE21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DE9E2F0-590B-1E29-61D9-11E23D9AF7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A086AE8-9527-7E99-D34D-A75B8CD66D55}"/>
              </a:ext>
            </a:extLst>
          </p:cNvPr>
          <p:cNvSpPr>
            <a:spLocks noGrp="1"/>
          </p:cNvSpPr>
          <p:nvPr>
            <p:ph type="dt" sz="half" idx="10"/>
          </p:nvPr>
        </p:nvSpPr>
        <p:spPr/>
        <p:txBody>
          <a:bodyPr/>
          <a:lstStyle/>
          <a:p>
            <a:fld id="{5213638B-0140-4DAC-A257-FCB75FE6EE4D}" type="datetimeFigureOut">
              <a:rPr kumimoji="1" lang="ja-JP" altLang="en-US" smtClean="0"/>
              <a:t>2023/5/3</a:t>
            </a:fld>
            <a:endParaRPr kumimoji="1" lang="ja-JP" altLang="en-US"/>
          </a:p>
        </p:txBody>
      </p:sp>
      <p:sp>
        <p:nvSpPr>
          <p:cNvPr id="5" name="フッター プレースホルダー 4">
            <a:extLst>
              <a:ext uri="{FF2B5EF4-FFF2-40B4-BE49-F238E27FC236}">
                <a16:creationId xmlns:a16="http://schemas.microsoft.com/office/drawing/2014/main" id="{A9143911-B3FB-0D84-9ABC-BB2F832D24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2279097-CC1C-F9A4-D0E2-7AAACBE2FFAD}"/>
              </a:ext>
            </a:extLst>
          </p:cNvPr>
          <p:cNvSpPr>
            <a:spLocks noGrp="1"/>
          </p:cNvSpPr>
          <p:nvPr>
            <p:ph type="sldNum" sz="quarter" idx="12"/>
          </p:nvPr>
        </p:nvSpPr>
        <p:spPr/>
        <p:txBody>
          <a:body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26753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C55E76-00D8-7A7C-ABA6-289A6608603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1B4A40E-A80D-26B0-6341-3B3D8F17C29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2A016E0-296B-DC60-D8AA-2EDCEF6A103A}"/>
              </a:ext>
            </a:extLst>
          </p:cNvPr>
          <p:cNvSpPr>
            <a:spLocks noGrp="1"/>
          </p:cNvSpPr>
          <p:nvPr>
            <p:ph type="dt" sz="half" idx="10"/>
          </p:nvPr>
        </p:nvSpPr>
        <p:spPr/>
        <p:txBody>
          <a:bodyPr/>
          <a:lstStyle/>
          <a:p>
            <a:fld id="{5213638B-0140-4DAC-A257-FCB75FE6EE4D}" type="datetimeFigureOut">
              <a:rPr kumimoji="1" lang="ja-JP" altLang="en-US" smtClean="0"/>
              <a:t>2023/5/3</a:t>
            </a:fld>
            <a:endParaRPr kumimoji="1" lang="ja-JP" altLang="en-US"/>
          </a:p>
        </p:txBody>
      </p:sp>
      <p:sp>
        <p:nvSpPr>
          <p:cNvPr id="5" name="フッター プレースホルダー 4">
            <a:extLst>
              <a:ext uri="{FF2B5EF4-FFF2-40B4-BE49-F238E27FC236}">
                <a16:creationId xmlns:a16="http://schemas.microsoft.com/office/drawing/2014/main" id="{3184D7B6-812F-E1DB-423C-23B1552319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1C25F52-5FDE-2C6C-21AA-678A892EE06B}"/>
              </a:ext>
            </a:extLst>
          </p:cNvPr>
          <p:cNvSpPr>
            <a:spLocks noGrp="1"/>
          </p:cNvSpPr>
          <p:nvPr>
            <p:ph type="sldNum" sz="quarter" idx="12"/>
          </p:nvPr>
        </p:nvSpPr>
        <p:spPr/>
        <p:txBody>
          <a:body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1908467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8C5E162-AE2B-FC59-1693-C4F7F82BC4E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0C6F929-5F8D-16FB-16E0-9CAB95EFEFB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AB811B5-09DE-A310-47CB-8D6856366FC7}"/>
              </a:ext>
            </a:extLst>
          </p:cNvPr>
          <p:cNvSpPr>
            <a:spLocks noGrp="1"/>
          </p:cNvSpPr>
          <p:nvPr>
            <p:ph type="dt" sz="half" idx="10"/>
          </p:nvPr>
        </p:nvSpPr>
        <p:spPr/>
        <p:txBody>
          <a:bodyPr/>
          <a:lstStyle/>
          <a:p>
            <a:fld id="{5213638B-0140-4DAC-A257-FCB75FE6EE4D}" type="datetimeFigureOut">
              <a:rPr kumimoji="1" lang="ja-JP" altLang="en-US" smtClean="0"/>
              <a:t>2023/5/3</a:t>
            </a:fld>
            <a:endParaRPr kumimoji="1" lang="ja-JP" altLang="en-US"/>
          </a:p>
        </p:txBody>
      </p:sp>
      <p:sp>
        <p:nvSpPr>
          <p:cNvPr id="5" name="フッター プレースホルダー 4">
            <a:extLst>
              <a:ext uri="{FF2B5EF4-FFF2-40B4-BE49-F238E27FC236}">
                <a16:creationId xmlns:a16="http://schemas.microsoft.com/office/drawing/2014/main" id="{039D3540-51DA-97CB-2519-F0951983A2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2EE2546-0285-EF5B-3DB9-CDEDD3F4B67A}"/>
              </a:ext>
            </a:extLst>
          </p:cNvPr>
          <p:cNvSpPr>
            <a:spLocks noGrp="1"/>
          </p:cNvSpPr>
          <p:nvPr>
            <p:ph type="sldNum" sz="quarter" idx="12"/>
          </p:nvPr>
        </p:nvSpPr>
        <p:spPr/>
        <p:txBody>
          <a:body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3354351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2B43FD-F453-3FDC-A2C1-58D5741BD4E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5CD72EF-1E6F-B394-84D2-8D8547E83D9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26F8BE2-29A9-767A-6505-80662FBBB03F}"/>
              </a:ext>
            </a:extLst>
          </p:cNvPr>
          <p:cNvSpPr>
            <a:spLocks noGrp="1"/>
          </p:cNvSpPr>
          <p:nvPr>
            <p:ph type="dt" sz="half" idx="10"/>
          </p:nvPr>
        </p:nvSpPr>
        <p:spPr/>
        <p:txBody>
          <a:bodyPr/>
          <a:lstStyle/>
          <a:p>
            <a:fld id="{5213638B-0140-4DAC-A257-FCB75FE6EE4D}" type="datetimeFigureOut">
              <a:rPr kumimoji="1" lang="ja-JP" altLang="en-US" smtClean="0"/>
              <a:t>2023/5/3</a:t>
            </a:fld>
            <a:endParaRPr kumimoji="1" lang="ja-JP" altLang="en-US"/>
          </a:p>
        </p:txBody>
      </p:sp>
      <p:sp>
        <p:nvSpPr>
          <p:cNvPr id="5" name="フッター プレースホルダー 4">
            <a:extLst>
              <a:ext uri="{FF2B5EF4-FFF2-40B4-BE49-F238E27FC236}">
                <a16:creationId xmlns:a16="http://schemas.microsoft.com/office/drawing/2014/main" id="{BC37EE9E-4C81-C742-AE7B-FD5CD980879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497BFC-D462-38C8-A499-39966A3AF774}"/>
              </a:ext>
            </a:extLst>
          </p:cNvPr>
          <p:cNvSpPr>
            <a:spLocks noGrp="1"/>
          </p:cNvSpPr>
          <p:nvPr>
            <p:ph type="sldNum" sz="quarter" idx="12"/>
          </p:nvPr>
        </p:nvSpPr>
        <p:spPr/>
        <p:txBody>
          <a:body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1072175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59DF8B-2E6F-CB02-27DF-13CF1169845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7FA0240-9CD7-7872-FBEB-9D40E55EF1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97817F-5A50-66C6-7F11-02A562F6CB35}"/>
              </a:ext>
            </a:extLst>
          </p:cNvPr>
          <p:cNvSpPr>
            <a:spLocks noGrp="1"/>
          </p:cNvSpPr>
          <p:nvPr>
            <p:ph type="dt" sz="half" idx="10"/>
          </p:nvPr>
        </p:nvSpPr>
        <p:spPr/>
        <p:txBody>
          <a:bodyPr/>
          <a:lstStyle/>
          <a:p>
            <a:fld id="{5213638B-0140-4DAC-A257-FCB75FE6EE4D}" type="datetimeFigureOut">
              <a:rPr kumimoji="1" lang="ja-JP" altLang="en-US" smtClean="0"/>
              <a:t>2023/5/3</a:t>
            </a:fld>
            <a:endParaRPr kumimoji="1" lang="ja-JP" altLang="en-US"/>
          </a:p>
        </p:txBody>
      </p:sp>
      <p:sp>
        <p:nvSpPr>
          <p:cNvPr id="5" name="フッター プレースホルダー 4">
            <a:extLst>
              <a:ext uri="{FF2B5EF4-FFF2-40B4-BE49-F238E27FC236}">
                <a16:creationId xmlns:a16="http://schemas.microsoft.com/office/drawing/2014/main" id="{3FAF3383-D84A-1D66-DE7E-40380B9C334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18AFAA-750F-63A7-B2D3-CF5C0EE64F64}"/>
              </a:ext>
            </a:extLst>
          </p:cNvPr>
          <p:cNvSpPr>
            <a:spLocks noGrp="1"/>
          </p:cNvSpPr>
          <p:nvPr>
            <p:ph type="sldNum" sz="quarter" idx="12"/>
          </p:nvPr>
        </p:nvSpPr>
        <p:spPr/>
        <p:txBody>
          <a:body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1851408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0A9D5A-EDA9-61A4-BF7D-BBA2BCFD899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4DC4913-9112-40A0-FE69-3E81E67E791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60CB412-D62D-601A-7591-8EDBC59FA1F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66FA90A-D69A-0E1C-5EEB-774CD5F81FFC}"/>
              </a:ext>
            </a:extLst>
          </p:cNvPr>
          <p:cNvSpPr>
            <a:spLocks noGrp="1"/>
          </p:cNvSpPr>
          <p:nvPr>
            <p:ph type="dt" sz="half" idx="10"/>
          </p:nvPr>
        </p:nvSpPr>
        <p:spPr/>
        <p:txBody>
          <a:bodyPr/>
          <a:lstStyle/>
          <a:p>
            <a:fld id="{5213638B-0140-4DAC-A257-FCB75FE6EE4D}" type="datetimeFigureOut">
              <a:rPr kumimoji="1" lang="ja-JP" altLang="en-US" smtClean="0"/>
              <a:t>2023/5/3</a:t>
            </a:fld>
            <a:endParaRPr kumimoji="1" lang="ja-JP" altLang="en-US"/>
          </a:p>
        </p:txBody>
      </p:sp>
      <p:sp>
        <p:nvSpPr>
          <p:cNvPr id="6" name="フッター プレースホルダー 5">
            <a:extLst>
              <a:ext uri="{FF2B5EF4-FFF2-40B4-BE49-F238E27FC236}">
                <a16:creationId xmlns:a16="http://schemas.microsoft.com/office/drawing/2014/main" id="{41E7E67F-5D92-5216-E645-1422CD81595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512B0BC-0554-7008-9CC3-0AFD6E017A00}"/>
              </a:ext>
            </a:extLst>
          </p:cNvPr>
          <p:cNvSpPr>
            <a:spLocks noGrp="1"/>
          </p:cNvSpPr>
          <p:nvPr>
            <p:ph type="sldNum" sz="quarter" idx="12"/>
          </p:nvPr>
        </p:nvSpPr>
        <p:spPr/>
        <p:txBody>
          <a:body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1549825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CF75E5-8F6E-E8A6-93EA-00DD6A308BF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5006B09-3D3D-574A-7D00-812136FCC5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C721B26-C48D-EC09-89E8-AEF1D8EB911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33931C0-7A08-3ED6-B17F-AAE387538F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91FBFF4-C5C3-A509-D624-891D10A298F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2B5B3FE-0557-09C0-D424-67841C63317D}"/>
              </a:ext>
            </a:extLst>
          </p:cNvPr>
          <p:cNvSpPr>
            <a:spLocks noGrp="1"/>
          </p:cNvSpPr>
          <p:nvPr>
            <p:ph type="dt" sz="half" idx="10"/>
          </p:nvPr>
        </p:nvSpPr>
        <p:spPr/>
        <p:txBody>
          <a:bodyPr/>
          <a:lstStyle/>
          <a:p>
            <a:fld id="{5213638B-0140-4DAC-A257-FCB75FE6EE4D}" type="datetimeFigureOut">
              <a:rPr kumimoji="1" lang="ja-JP" altLang="en-US" smtClean="0"/>
              <a:t>2023/5/3</a:t>
            </a:fld>
            <a:endParaRPr kumimoji="1" lang="ja-JP" altLang="en-US"/>
          </a:p>
        </p:txBody>
      </p:sp>
      <p:sp>
        <p:nvSpPr>
          <p:cNvPr id="8" name="フッター プレースホルダー 7">
            <a:extLst>
              <a:ext uri="{FF2B5EF4-FFF2-40B4-BE49-F238E27FC236}">
                <a16:creationId xmlns:a16="http://schemas.microsoft.com/office/drawing/2014/main" id="{77F6B03C-E953-F081-07AC-089962D15DE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CA5A0E6-6E28-DDE2-C57E-E8D5910F2C9D}"/>
              </a:ext>
            </a:extLst>
          </p:cNvPr>
          <p:cNvSpPr>
            <a:spLocks noGrp="1"/>
          </p:cNvSpPr>
          <p:nvPr>
            <p:ph type="sldNum" sz="quarter" idx="12"/>
          </p:nvPr>
        </p:nvSpPr>
        <p:spPr/>
        <p:txBody>
          <a:body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3992625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470BDF-D93F-49D5-47A5-A4A1CEC8711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03E8C82-9861-C0BB-1FCF-8DD990B26E71}"/>
              </a:ext>
            </a:extLst>
          </p:cNvPr>
          <p:cNvSpPr>
            <a:spLocks noGrp="1"/>
          </p:cNvSpPr>
          <p:nvPr>
            <p:ph type="dt" sz="half" idx="10"/>
          </p:nvPr>
        </p:nvSpPr>
        <p:spPr/>
        <p:txBody>
          <a:bodyPr/>
          <a:lstStyle/>
          <a:p>
            <a:fld id="{5213638B-0140-4DAC-A257-FCB75FE6EE4D}" type="datetimeFigureOut">
              <a:rPr kumimoji="1" lang="ja-JP" altLang="en-US" smtClean="0"/>
              <a:t>2023/5/3</a:t>
            </a:fld>
            <a:endParaRPr kumimoji="1" lang="ja-JP" altLang="en-US"/>
          </a:p>
        </p:txBody>
      </p:sp>
      <p:sp>
        <p:nvSpPr>
          <p:cNvPr id="4" name="フッター プレースホルダー 3">
            <a:extLst>
              <a:ext uri="{FF2B5EF4-FFF2-40B4-BE49-F238E27FC236}">
                <a16:creationId xmlns:a16="http://schemas.microsoft.com/office/drawing/2014/main" id="{DE2FE031-6C0A-16B1-FB16-99723C1335C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0D696C2-4807-C259-D446-1EA162B8ED74}"/>
              </a:ext>
            </a:extLst>
          </p:cNvPr>
          <p:cNvSpPr>
            <a:spLocks noGrp="1"/>
          </p:cNvSpPr>
          <p:nvPr>
            <p:ph type="sldNum" sz="quarter" idx="12"/>
          </p:nvPr>
        </p:nvSpPr>
        <p:spPr/>
        <p:txBody>
          <a:body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392557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E463575-1AFF-BDA6-E652-B3B91ADA05F0}"/>
              </a:ext>
            </a:extLst>
          </p:cNvPr>
          <p:cNvSpPr>
            <a:spLocks noGrp="1"/>
          </p:cNvSpPr>
          <p:nvPr>
            <p:ph type="dt" sz="half" idx="10"/>
          </p:nvPr>
        </p:nvSpPr>
        <p:spPr/>
        <p:txBody>
          <a:bodyPr/>
          <a:lstStyle/>
          <a:p>
            <a:fld id="{5213638B-0140-4DAC-A257-FCB75FE6EE4D}" type="datetimeFigureOut">
              <a:rPr kumimoji="1" lang="ja-JP" altLang="en-US" smtClean="0"/>
              <a:t>2023/5/3</a:t>
            </a:fld>
            <a:endParaRPr kumimoji="1" lang="ja-JP" altLang="en-US"/>
          </a:p>
        </p:txBody>
      </p:sp>
      <p:sp>
        <p:nvSpPr>
          <p:cNvPr id="3" name="フッター プレースホルダー 2">
            <a:extLst>
              <a:ext uri="{FF2B5EF4-FFF2-40B4-BE49-F238E27FC236}">
                <a16:creationId xmlns:a16="http://schemas.microsoft.com/office/drawing/2014/main" id="{85F25CF9-7820-BE58-7F74-C3528F1481A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AD0210A-CA1F-5DE0-5BAB-A35E9FA30077}"/>
              </a:ext>
            </a:extLst>
          </p:cNvPr>
          <p:cNvSpPr>
            <a:spLocks noGrp="1"/>
          </p:cNvSpPr>
          <p:nvPr>
            <p:ph type="sldNum" sz="quarter" idx="12"/>
          </p:nvPr>
        </p:nvSpPr>
        <p:spPr/>
        <p:txBody>
          <a:body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859165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968CE2-919D-8D41-290F-664214DF539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C6207A-BC9F-0C5D-211E-AC5C4638D5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2F88A9E-A00D-F39D-4482-D6A016FAF2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0FDBEF9-F472-48E3-3D64-86DD34B1BC1E}"/>
              </a:ext>
            </a:extLst>
          </p:cNvPr>
          <p:cNvSpPr>
            <a:spLocks noGrp="1"/>
          </p:cNvSpPr>
          <p:nvPr>
            <p:ph type="dt" sz="half" idx="10"/>
          </p:nvPr>
        </p:nvSpPr>
        <p:spPr/>
        <p:txBody>
          <a:bodyPr/>
          <a:lstStyle/>
          <a:p>
            <a:fld id="{5213638B-0140-4DAC-A257-FCB75FE6EE4D}" type="datetimeFigureOut">
              <a:rPr kumimoji="1" lang="ja-JP" altLang="en-US" smtClean="0"/>
              <a:t>2023/5/3</a:t>
            </a:fld>
            <a:endParaRPr kumimoji="1" lang="ja-JP" altLang="en-US"/>
          </a:p>
        </p:txBody>
      </p:sp>
      <p:sp>
        <p:nvSpPr>
          <p:cNvPr id="6" name="フッター プレースホルダー 5">
            <a:extLst>
              <a:ext uri="{FF2B5EF4-FFF2-40B4-BE49-F238E27FC236}">
                <a16:creationId xmlns:a16="http://schemas.microsoft.com/office/drawing/2014/main" id="{8E1336BE-DDA3-054F-E530-80D8412A294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7EAB6E9-C06A-4EC0-AB4E-367B5468CC1A}"/>
              </a:ext>
            </a:extLst>
          </p:cNvPr>
          <p:cNvSpPr>
            <a:spLocks noGrp="1"/>
          </p:cNvSpPr>
          <p:nvPr>
            <p:ph type="sldNum" sz="quarter" idx="12"/>
          </p:nvPr>
        </p:nvSpPr>
        <p:spPr/>
        <p:txBody>
          <a:body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299006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6ED9DE-F3D3-1BDE-B1C6-2D3998400E8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172FF1F-2584-BAFA-3628-1BB3DBBFCE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8898C58-92D6-11A2-6FC5-7C92B59F9D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D4B9FDE-9087-1616-EE54-D96119CD5977}"/>
              </a:ext>
            </a:extLst>
          </p:cNvPr>
          <p:cNvSpPr>
            <a:spLocks noGrp="1"/>
          </p:cNvSpPr>
          <p:nvPr>
            <p:ph type="dt" sz="half" idx="10"/>
          </p:nvPr>
        </p:nvSpPr>
        <p:spPr/>
        <p:txBody>
          <a:bodyPr/>
          <a:lstStyle/>
          <a:p>
            <a:fld id="{5213638B-0140-4DAC-A257-FCB75FE6EE4D}" type="datetimeFigureOut">
              <a:rPr kumimoji="1" lang="ja-JP" altLang="en-US" smtClean="0"/>
              <a:t>2023/5/3</a:t>
            </a:fld>
            <a:endParaRPr kumimoji="1" lang="ja-JP" altLang="en-US"/>
          </a:p>
        </p:txBody>
      </p:sp>
      <p:sp>
        <p:nvSpPr>
          <p:cNvPr id="6" name="フッター プレースホルダー 5">
            <a:extLst>
              <a:ext uri="{FF2B5EF4-FFF2-40B4-BE49-F238E27FC236}">
                <a16:creationId xmlns:a16="http://schemas.microsoft.com/office/drawing/2014/main" id="{C1596F16-357B-B3D9-FB7C-05616158E7C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867019E-1642-5636-62A5-DD85071C3B34}"/>
              </a:ext>
            </a:extLst>
          </p:cNvPr>
          <p:cNvSpPr>
            <a:spLocks noGrp="1"/>
          </p:cNvSpPr>
          <p:nvPr>
            <p:ph type="sldNum" sz="quarter" idx="12"/>
          </p:nvPr>
        </p:nvSpPr>
        <p:spPr/>
        <p:txBody>
          <a:body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3932484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A1CE3D5-433F-3114-31D2-5893E3FE7A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3A91D2D-D3F6-7C32-2912-858012D39B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EE5183-3B8E-C731-EA82-5C37FCAC32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3638B-0140-4DAC-A257-FCB75FE6EE4D}" type="datetimeFigureOut">
              <a:rPr kumimoji="1" lang="ja-JP" altLang="en-US" smtClean="0"/>
              <a:t>2023/5/3</a:t>
            </a:fld>
            <a:endParaRPr kumimoji="1" lang="ja-JP" altLang="en-US"/>
          </a:p>
        </p:txBody>
      </p:sp>
      <p:sp>
        <p:nvSpPr>
          <p:cNvPr id="5" name="フッター プレースホルダー 4">
            <a:extLst>
              <a:ext uri="{FF2B5EF4-FFF2-40B4-BE49-F238E27FC236}">
                <a16:creationId xmlns:a16="http://schemas.microsoft.com/office/drawing/2014/main" id="{FD3860DE-D84C-BB9F-D776-B633B1C6E8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F1492FC-7C52-E3AD-93AA-D51615A61A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317067-6A4F-4F61-AC33-07B5C3B05C6C}" type="slidenum">
              <a:rPr kumimoji="1" lang="ja-JP" altLang="en-US" smtClean="0"/>
              <a:t>‹#›</a:t>
            </a:fld>
            <a:endParaRPr kumimoji="1" lang="ja-JP" altLang="en-US"/>
          </a:p>
        </p:txBody>
      </p:sp>
    </p:spTree>
    <p:extLst>
      <p:ext uri="{BB962C8B-B14F-4D97-AF65-F5344CB8AC3E}">
        <p14:creationId xmlns:p14="http://schemas.microsoft.com/office/powerpoint/2010/main" val="2016831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245014-040A-C464-8C5C-69D263AAD5C0}"/>
              </a:ext>
            </a:extLst>
          </p:cNvPr>
          <p:cNvSpPr>
            <a:spLocks noGrp="1"/>
          </p:cNvSpPr>
          <p:nvPr>
            <p:ph type="ctrTitle"/>
          </p:nvPr>
        </p:nvSpPr>
        <p:spPr>
          <a:xfrm>
            <a:off x="1524000" y="2399370"/>
            <a:ext cx="9144000" cy="2387600"/>
          </a:xfrm>
        </p:spPr>
        <p:txBody>
          <a:bodyPr/>
          <a:lstStyle/>
          <a:p>
            <a:r>
              <a:rPr lang="en-US"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On the security of machine learning in malware C&amp;C detection: a survey(2016)</a:t>
            </a:r>
            <a:b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dirty="0"/>
          </a:p>
        </p:txBody>
      </p:sp>
      <p:sp>
        <p:nvSpPr>
          <p:cNvPr id="3" name="字幕 2">
            <a:extLst>
              <a:ext uri="{FF2B5EF4-FFF2-40B4-BE49-F238E27FC236}">
                <a16:creationId xmlns:a16="http://schemas.microsoft.com/office/drawing/2014/main" id="{77FE1652-8B32-797B-AC59-9B4D2149C7D7}"/>
              </a:ext>
            </a:extLst>
          </p:cNvPr>
          <p:cNvSpPr>
            <a:spLocks noGrp="1"/>
          </p:cNvSpPr>
          <p:nvPr>
            <p:ph type="subTitle" idx="1"/>
          </p:nvPr>
        </p:nvSpPr>
        <p:spPr>
          <a:xfrm>
            <a:off x="433551" y="2215056"/>
            <a:ext cx="2695904" cy="909720"/>
          </a:xfrm>
        </p:spPr>
        <p:txBody>
          <a:bodyPr>
            <a:normAutofit/>
          </a:bodyPr>
          <a:lstStyle/>
          <a:p>
            <a:r>
              <a:rPr kumimoji="1" lang="en-US" altLang="ja-JP" sz="4000" dirty="0">
                <a:latin typeface="メイリオ" panose="020B0604030504040204" pitchFamily="50" charset="-128"/>
                <a:ea typeface="メイリオ" panose="020B0604030504040204" pitchFamily="50" charset="-128"/>
              </a:rPr>
              <a:t>【</a:t>
            </a:r>
            <a:r>
              <a:rPr kumimoji="1" lang="ja-JP" altLang="en-US" sz="4000" dirty="0">
                <a:latin typeface="メイリオ" panose="020B0604030504040204" pitchFamily="50" charset="-128"/>
                <a:ea typeface="メイリオ" panose="020B0604030504040204" pitchFamily="50" charset="-128"/>
              </a:rPr>
              <a:t>要約</a:t>
            </a:r>
            <a:r>
              <a:rPr kumimoji="1" lang="en-US" altLang="ja-JP" sz="4000" dirty="0">
                <a:latin typeface="メイリオ" panose="020B0604030504040204" pitchFamily="50" charset="-128"/>
                <a:ea typeface="メイリオ" panose="020B0604030504040204" pitchFamily="50" charset="-128"/>
              </a:rPr>
              <a:t>】</a:t>
            </a:r>
            <a:endParaRPr kumimoji="1" lang="ja-JP" altLang="en-US" sz="4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37129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18256"/>
            <a:ext cx="10515600" cy="662782"/>
          </a:xfrm>
        </p:spPr>
        <p:txBody>
          <a:bodyPr>
            <a:normAutofit fontScale="90000"/>
          </a:bodyPr>
          <a:lstStyle/>
          <a:p>
            <a:r>
              <a:rPr lang="en-US" altLang="ja-JP" sz="3200" b="1" dirty="0">
                <a:latin typeface="メイリオ" panose="020B0604030504040204" pitchFamily="50" charset="-128"/>
                <a:ea typeface="メイリオ" panose="020B0604030504040204" pitchFamily="50" charset="-128"/>
              </a:rPr>
              <a:t>5-2.C&amp;C</a:t>
            </a:r>
            <a:r>
              <a:rPr lang="ja-JP" altLang="en-US" sz="3200" b="1" dirty="0">
                <a:latin typeface="メイリオ" panose="020B0604030504040204" pitchFamily="50" charset="-128"/>
                <a:ea typeface="メイリオ" panose="020B0604030504040204" pitchFamily="50" charset="-128"/>
              </a:rPr>
              <a:t>サーバ検出の具体的方法：</a:t>
            </a:r>
            <a:r>
              <a:rPr lang="ja-JP" altLang="en-US" sz="3200" b="1" dirty="0">
                <a:latin typeface="メイリオ" panose="020B0604030504040204" pitchFamily="50" charset="-128"/>
                <a:ea typeface="メイリオ" panose="020B0604030504040204" pitchFamily="50" charset="-128"/>
                <a:cs typeface="Times New Roman" panose="02020603050405020304" pitchFamily="18" charset="0"/>
              </a:rPr>
              <a:t>分類器</a:t>
            </a:r>
            <a:r>
              <a:rPr lang="ja-JP" altLang="ja-JP" sz="3200" b="1" dirty="0">
                <a:effectLst/>
                <a:latin typeface="メイリオ" panose="020B0604030504040204" pitchFamily="50" charset="-128"/>
                <a:ea typeface="メイリオ" panose="020B0604030504040204" pitchFamily="50" charset="-128"/>
                <a:cs typeface="Times New Roman" panose="02020603050405020304" pitchFamily="18" charset="0"/>
              </a:rPr>
              <a:t>ベースの検出法</a:t>
            </a:r>
            <a:endParaRPr kumimoji="1" lang="ja-JP" altLang="en-US" sz="32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656897" y="914345"/>
            <a:ext cx="10515600" cy="5707171"/>
          </a:xfrm>
        </p:spPr>
        <p:txBody>
          <a:bodyPr>
            <a:normAutofit/>
          </a:bodyPr>
          <a:lstStyle/>
          <a:p>
            <a:pPr indent="0" algn="l">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分類器ベース</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の</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検出法は、過去のサンプルを使用して新しいサンプルにラベルを割り当てます。データセット内の各データポイントは、一連の特徴量で表され、各データポイントのラベルが既知であるため、これは教師あり学習の例</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となります</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solidFill>
                  <a:schemeClr val="accent2"/>
                </a:solidFill>
                <a:latin typeface="メイリオ" panose="020B0604030504040204" pitchFamily="50" charset="-128"/>
                <a:ea typeface="メイリオ" panose="020B0604030504040204" pitchFamily="50" charset="-128"/>
                <a:cs typeface="Times New Roman" panose="02020603050405020304" pitchFamily="18" charset="0"/>
              </a:rPr>
              <a:t>分類器</a:t>
            </a:r>
            <a:r>
              <a:rPr lang="ja-JP" altLang="ja-JP" sz="2000" b="1" kern="100"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ベースの検出方法の利点</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署名ベースの検出方法と比較して柔軟性があり、未知のマルウェアを検出することが</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でき</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る</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solidFill>
                  <a:schemeClr val="accent1">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分類器</a:t>
            </a:r>
            <a:r>
              <a:rPr lang="ja-JP" altLang="ja-JP"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ベースの検出方法</a:t>
            </a:r>
            <a:r>
              <a:rPr lang="ja-JP" altLang="en-US"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の</a:t>
            </a:r>
            <a:r>
              <a:rPr lang="ja-JP" altLang="ja-JP"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欠点</a:t>
            </a:r>
            <a:r>
              <a:rPr lang="ja-JP" altLang="en-US"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多くのトレーニングデータを必要とし、実装が複雑であるため、実際に使用する前に</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多くの時間とリソースを費やす必要があ</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る</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p>
        </p:txBody>
      </p:sp>
    </p:spTree>
    <p:extLst>
      <p:ext uri="{BB962C8B-B14F-4D97-AF65-F5344CB8AC3E}">
        <p14:creationId xmlns:p14="http://schemas.microsoft.com/office/powerpoint/2010/main" val="2478946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18256"/>
            <a:ext cx="10515600" cy="662782"/>
          </a:xfrm>
        </p:spPr>
        <p:txBody>
          <a:bodyPr>
            <a:normAutofit/>
          </a:bodyPr>
          <a:lstStyle/>
          <a:p>
            <a:r>
              <a:rPr lang="en-US" altLang="ja-JP" sz="2400" b="1" dirty="0">
                <a:latin typeface="メイリオ" panose="020B0604030504040204" pitchFamily="50" charset="-128"/>
                <a:ea typeface="メイリオ" panose="020B0604030504040204" pitchFamily="50" charset="-128"/>
              </a:rPr>
              <a:t>5-3.C&amp;C</a:t>
            </a:r>
            <a:r>
              <a:rPr lang="ja-JP" altLang="en-US" sz="2400" b="1" dirty="0">
                <a:latin typeface="メイリオ" panose="020B0604030504040204" pitchFamily="50" charset="-128"/>
                <a:ea typeface="メイリオ" panose="020B0604030504040204" pitchFamily="50" charset="-128"/>
              </a:rPr>
              <a:t>サーバ検出の具体的方法：</a:t>
            </a: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クラスタリングベースの検出法</a:t>
            </a:r>
            <a:endParaRPr kumimoji="1" lang="ja-JP" altLang="en-US" sz="24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656897" y="914345"/>
            <a:ext cx="10515600" cy="5707171"/>
          </a:xfrm>
        </p:spPr>
        <p:txBody>
          <a:bodyPr>
            <a:normAutofit/>
          </a:bodyPr>
          <a:lstStyle/>
          <a:p>
            <a:pPr indent="0" algn="l">
              <a:buNone/>
            </a:pP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クラスタリングベースの検出</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法は、マルウェアのトラフィックをクラスタリングし</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異常なトラフィックを検出することによって</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C&amp;C</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サーバを検出します。</a:t>
            </a:r>
            <a:endParaRPr lang="en-US" altLang="ja-JP" sz="2000" b="1" dirty="0">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既知のマルウェアサンプルから特徴量を抽出し、これらの特徴量を使用してマルウェアトラフィックをクラスタリングする方法に</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はいくつかの手法があるのでそれぞれについて別スライドで触れます。</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クラスタリング</a:t>
            </a:r>
            <a:r>
              <a:rPr lang="ja-JP" altLang="ja-JP" sz="2000" b="1" kern="100"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ベースの検出方法の利点</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未知のマルウェアに対して非常に効果的であり、新しいバリアントや更新された</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マルウェアを検出することができます。</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endParaRPr lang="en-US" altLang="ja-JP" sz="1800" b="1" kern="100" dirty="0">
              <a:solidFill>
                <a:schemeClr val="accent1">
                  <a:lumMod val="50000"/>
                </a:schemeClr>
              </a:solidFill>
              <a:latin typeface="游明朝" panose="02020400000000000000" pitchFamily="18" charset="-128"/>
              <a:ea typeface="游明朝" panose="02020400000000000000" pitchFamily="18" charset="-128"/>
              <a:cs typeface="Times New Roman" panose="02020603050405020304" pitchFamily="18" charset="0"/>
            </a:endParaRPr>
          </a:p>
          <a:p>
            <a:pPr indent="0" algn="l">
              <a:buNone/>
            </a:pPr>
            <a:r>
              <a:rPr lang="ja-JP" altLang="en-US" sz="2000" b="1" kern="100" dirty="0">
                <a:solidFill>
                  <a:schemeClr val="accent1">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クラスタリング</a:t>
            </a:r>
            <a:r>
              <a:rPr lang="ja-JP" altLang="ja-JP"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ベースの検出方法</a:t>
            </a:r>
            <a:r>
              <a:rPr lang="ja-JP" altLang="en-US"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の</a:t>
            </a:r>
            <a:r>
              <a:rPr lang="ja-JP" altLang="ja-JP"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欠点</a:t>
            </a:r>
            <a:r>
              <a:rPr lang="ja-JP" altLang="en-US"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多くのトレーニングデータを必要とし、実装が複雑であるため、実際に使用する前に</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多くの時間とリソースを費やす必要があります。</a:t>
            </a:r>
            <a:endParaRPr lang="ja-JP" altLang="ja-JP" sz="1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979454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372980"/>
            <a:ext cx="10515600" cy="662782"/>
          </a:xfrm>
        </p:spPr>
        <p:txBody>
          <a:bodyPr>
            <a:normAutofit fontScale="90000"/>
          </a:bodyPr>
          <a:lstStyle/>
          <a:p>
            <a:r>
              <a:rPr lang="en-US" altLang="ja-JP" sz="2200" b="1" dirty="0">
                <a:latin typeface="メイリオ" panose="020B0604030504040204" pitchFamily="50" charset="-128"/>
                <a:ea typeface="メイリオ" panose="020B0604030504040204" pitchFamily="50" charset="-128"/>
              </a:rPr>
              <a:t>5-3-1.</a:t>
            </a:r>
            <a:r>
              <a:rPr lang="ja-JP" altLang="ja-JP" sz="2200" b="1" dirty="0">
                <a:effectLst/>
                <a:latin typeface="メイリオ" panose="020B0604030504040204" pitchFamily="50" charset="-128"/>
                <a:ea typeface="メイリオ" panose="020B0604030504040204" pitchFamily="50" charset="-128"/>
                <a:cs typeface="Times New Roman" panose="02020603050405020304" pitchFamily="18" charset="0"/>
              </a:rPr>
              <a:t>クラスタリングベースの検出法</a:t>
            </a:r>
            <a:r>
              <a:rPr lang="ja-JP" altLang="en-US" sz="22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200" b="1" kern="100" dirty="0">
                <a:effectLst/>
                <a:latin typeface="メイリオ" panose="020B0604030504040204" pitchFamily="50" charset="-128"/>
                <a:ea typeface="メイリオ" panose="020B0604030504040204" pitchFamily="50" charset="-128"/>
                <a:cs typeface="Times New Roman" panose="02020603050405020304" pitchFamily="18" charset="0"/>
              </a:rPr>
              <a:t>DNS</a:t>
            </a:r>
            <a:r>
              <a:rPr lang="ja-JP" altLang="ja-JP" sz="2200" b="1" kern="100" dirty="0">
                <a:effectLst/>
                <a:latin typeface="メイリオ" panose="020B0604030504040204" pitchFamily="50" charset="-128"/>
                <a:ea typeface="メイリオ" panose="020B0604030504040204" pitchFamily="50" charset="-128"/>
                <a:cs typeface="Times New Roman" panose="02020603050405020304" pitchFamily="18" charset="0"/>
              </a:rPr>
              <a:t>トラフィック分析に基づく検出方法</a:t>
            </a:r>
            <a:b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sz="36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59828" y="843400"/>
            <a:ext cx="10515600" cy="5707171"/>
          </a:xfrm>
        </p:spPr>
        <p:txBody>
          <a:bodyPr>
            <a:normAutofit/>
          </a:bodyPr>
          <a:lstStyle/>
          <a:p>
            <a:pPr marL="0" indent="0">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DNS</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トラフィック分析に基づく検出方法</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は、</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DNS</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トラフィックを監視し、マルウェアに関連するドメインを特定することによって</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C&amp;C</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サーバを検出します。</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具体的には、まず</a:t>
            </a:r>
            <a:r>
              <a:rPr lang="en-US" altLang="ja-JP" sz="2000" b="1" dirty="0" err="1">
                <a:effectLst/>
                <a:latin typeface="メイリオ" panose="020B0604030504040204" pitchFamily="50" charset="-128"/>
                <a:ea typeface="メイリオ" panose="020B0604030504040204" pitchFamily="50" charset="-128"/>
                <a:cs typeface="Times New Roman" panose="02020603050405020304" pitchFamily="18" charset="0"/>
              </a:rPr>
              <a:t>Notos</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と呼ばれるシステムによってドメイン名の評判を使用して、</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悪意のある活動に関連するドメインを特定します。次に</a:t>
            </a:r>
            <a:r>
              <a:rPr lang="en-US" altLang="ja-JP" sz="2000" b="1" dirty="0" err="1">
                <a:effectLst/>
                <a:latin typeface="メイリオ" panose="020B0604030504040204" pitchFamily="50" charset="-128"/>
                <a:ea typeface="メイリオ" panose="020B0604030504040204" pitchFamily="50" charset="-128"/>
                <a:cs typeface="Times New Roman" panose="02020603050405020304" pitchFamily="18" charset="0"/>
              </a:rPr>
              <a:t>Notos</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は、</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IP</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アドレスと</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ドメイン名の構文的類似性に基づいてドメインをクラスタリングし、</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k-means</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クラスタリングアルゴリズムを</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適用</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します。</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lang="en-US" altLang="ja-JP" sz="2000" b="1" dirty="0">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en-US" altLang="ja-JP" sz="2000" b="1" kern="100"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DNS</a:t>
            </a:r>
            <a:r>
              <a:rPr lang="ja-JP" altLang="ja-JP" sz="2000" b="1" kern="100"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トラフィック分析</a:t>
            </a:r>
            <a:r>
              <a:rPr lang="ja-JP" altLang="en-US" sz="2000" b="1" kern="100"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2000" b="1" kern="100" dirty="0">
                <a:solidFill>
                  <a:schemeClr val="accent2"/>
                </a:solidFill>
                <a:latin typeface="メイリオ" panose="020B0604030504040204" pitchFamily="50" charset="-128"/>
                <a:ea typeface="メイリオ" panose="020B0604030504040204" pitchFamily="50" charset="-128"/>
                <a:cs typeface="Times New Roman" panose="02020603050405020304" pitchFamily="18" charset="0"/>
              </a:rPr>
              <a:t>利点</a:t>
            </a: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dirty="0">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DNS</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トラフィック分析は、既知のマルウェアに対して非常に効果的であり、特定のドメインやパターンを持つマルウェアを検出することができます。</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lang="en-US" altLang="ja-JP" sz="2000" b="1" dirty="0">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en-US" altLang="ja-JP"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DNS</a:t>
            </a:r>
            <a:r>
              <a:rPr lang="ja-JP" altLang="ja-JP"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トラフィック分析</a:t>
            </a:r>
            <a:r>
              <a:rPr lang="ja-JP" altLang="en-US"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の欠点</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新しいバリアントや更新されたマルウェアを検出することは困難であり、データが静止しているという前提条件があるため、新しい攻撃に対しては有効ではありません。</a:t>
            </a:r>
            <a:endParaRPr kumimoji="1" lang="ja-JP" altLang="en-US" sz="32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86814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372980"/>
            <a:ext cx="10515600" cy="662782"/>
          </a:xfrm>
        </p:spPr>
        <p:txBody>
          <a:bodyPr>
            <a:normAutofit/>
          </a:bodyPr>
          <a:lstStyle/>
          <a:p>
            <a:r>
              <a:rPr lang="en-US" altLang="ja-JP" sz="2000" b="1" dirty="0">
                <a:latin typeface="メイリオ" panose="020B0604030504040204" pitchFamily="50" charset="-128"/>
                <a:ea typeface="メイリオ" panose="020B0604030504040204" pitchFamily="50" charset="-128"/>
              </a:rPr>
              <a:t>5-3-2.</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クラスタリングベースの検出法</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Fast Flux Network</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FFSN</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）での検出方法</a:t>
            </a:r>
            <a:b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br>
            <a:endParaRPr kumimoji="1" lang="ja-JP" altLang="en-US" sz="20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59828" y="843400"/>
            <a:ext cx="10515600" cy="5707171"/>
          </a:xfrm>
        </p:spPr>
        <p:txBody>
          <a:bodyPr>
            <a:normAutofit/>
          </a:bodyPr>
          <a:lstStyle/>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FFSN</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は、多数の侵害されたホストのプロキシーの背後に</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サーバが隠れている</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ネットワーク</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を指します</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。このタイプの</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サーバの検出は比較的容易に検出できます。</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DNS</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クエリを実行すると、サーバのドメインから大量かつ常に変化する</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IP</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アドレスが返されます。この特徴を持つサーバこそが</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C&amp;C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サーバ</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と予測できます</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endParaRPr lang="en-US" altLang="ja-JP" sz="2000" b="1" kern="100" dirty="0">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ハイブリッド検出システムを活用した検出方法</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この方法は、複数の検出方法を組み合わせることによって動作します。</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例えば、</a:t>
            </a:r>
            <a:r>
              <a:rPr lang="en-US" altLang="ja-JP" sz="2000" b="1" kern="100" dirty="0" err="1">
                <a:effectLst/>
                <a:latin typeface="メイリオ" panose="020B0604030504040204" pitchFamily="50" charset="-128"/>
                <a:ea typeface="メイリオ" panose="020B0604030504040204" pitchFamily="50" charset="-128"/>
                <a:cs typeface="Times New Roman" panose="02020603050405020304" pitchFamily="18" charset="0"/>
              </a:rPr>
              <a:t>BotMiner</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と呼ばれるシステムは、特定のボットネットに関する事前知識が</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なくても感染したホストを検出することができます。このシステムでは、</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Snort IDS</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用の</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カスタム署名を使用して活動を監視し、類似した通信パターンを持つホストを</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クラスタリングしてボットを特定します。つまり、</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DNS</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トラフィック分析や</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クラスタリングなどの他の検出方法と組み合わせることで、より効果的な検出が可能である、ということです。</a:t>
            </a:r>
          </a:p>
          <a:p>
            <a:pPr marL="0" indent="0" algn="l">
              <a:buNone/>
            </a:pP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03844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372980"/>
            <a:ext cx="10515600" cy="662782"/>
          </a:xfrm>
        </p:spPr>
        <p:txBody>
          <a:bodyPr>
            <a:normAutofit fontScale="90000"/>
          </a:bodyPr>
          <a:lstStyle/>
          <a:p>
            <a:r>
              <a:rPr lang="en-US" altLang="ja-JP" sz="2700" b="1" dirty="0">
                <a:latin typeface="メイリオ" panose="020B0604030504040204" pitchFamily="50" charset="-128"/>
                <a:ea typeface="メイリオ" panose="020B0604030504040204" pitchFamily="50" charset="-128"/>
              </a:rPr>
              <a:t>5-4.</a:t>
            </a:r>
            <a:r>
              <a:rPr lang="ja-JP" altLang="ja-JP" sz="2700" b="1" dirty="0">
                <a:effectLst/>
                <a:latin typeface="メイリオ" panose="020B0604030504040204" pitchFamily="50" charset="-128"/>
                <a:ea typeface="メイリオ" panose="020B0604030504040204" pitchFamily="50" charset="-128"/>
                <a:cs typeface="Times New Roman" panose="02020603050405020304" pitchFamily="18" charset="0"/>
              </a:rPr>
              <a:t>クラスタリングベースの検出法</a:t>
            </a:r>
            <a:r>
              <a:rPr lang="ja-JP" altLang="en-US" sz="27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700" b="1" dirty="0">
                <a:effectLst/>
                <a:latin typeface="メイリオ" panose="020B0604030504040204" pitchFamily="50" charset="-128"/>
                <a:ea typeface="メイリオ" panose="020B0604030504040204" pitchFamily="50" charset="-128"/>
                <a:cs typeface="Times New Roman" panose="02020603050405020304" pitchFamily="18" charset="0"/>
              </a:rPr>
              <a:t>グラフベースでの検出方法</a:t>
            </a:r>
            <a:b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br>
            <a:endParaRPr kumimoji="1" lang="ja-JP" altLang="en-US" sz="20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59828" y="843400"/>
            <a:ext cx="10515600" cy="5707171"/>
          </a:xfrm>
        </p:spPr>
        <p:txBody>
          <a:bodyPr>
            <a:normAutofit/>
          </a:bodyPr>
          <a:lstStyle/>
          <a:p>
            <a:pPr marL="0" indent="0">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この方法は、マルウェアの動作をグラフとして表現し、異常なパターンを検出すること</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によって</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C&amp;C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サーバを検出します。グラフベースの検出方法に関する研究が多数</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あり、</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既存</a:t>
            </a: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で</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手法が確立されています。</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例えば、マルウェアの</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API</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呼び出しをグラフとして表現し、異常なパターンを検出する</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方法があります。また、マルウェアのファイルシステム操作やレジストリ操作をグラフと</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して表現することもできます。</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lang="en-US" altLang="ja-JP" sz="2000" b="1" kern="100" dirty="0">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kern="100"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グラフべー</a:t>
            </a:r>
            <a:r>
              <a:rPr lang="ja-JP" altLang="en-US" sz="2000" b="1" kern="100" dirty="0">
                <a:solidFill>
                  <a:schemeClr val="accent2"/>
                </a:solidFill>
                <a:latin typeface="メイリオ" panose="020B0604030504040204" pitchFamily="50" charset="-128"/>
                <a:ea typeface="メイリオ" panose="020B0604030504040204" pitchFamily="50" charset="-128"/>
                <a:cs typeface="Times New Roman" panose="02020603050405020304" pitchFamily="18" charset="0"/>
              </a:rPr>
              <a:t>スの検出方法の利点</a:t>
            </a: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これらの手法は、既知のマルウェアに対して非常に効果的であり、新しいバリアントや更新されたマルウェアを検出することができます</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lang="en-US" altLang="ja-JP" sz="2000" b="1" kern="100" dirty="0">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グラフベースの検出方法の欠点</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多くのトレーニングデータを必要とし、実装が複雑であるため、実際に使用する前に多くの時間とリソースを費やす必要があります。</a:t>
            </a:r>
          </a:p>
          <a:p>
            <a:pPr marL="0" indent="0" algn="l">
              <a:buNone/>
            </a:pP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138699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r>
              <a:rPr lang="en-US" altLang="ja-JP" sz="2800" b="1" dirty="0">
                <a:latin typeface="メイリオ" panose="020B0604030504040204" pitchFamily="50" charset="-128"/>
                <a:ea typeface="メイリオ" panose="020B0604030504040204" pitchFamily="50" charset="-128"/>
              </a:rPr>
              <a:t>6.</a:t>
            </a:r>
            <a:r>
              <a:rPr lang="ja-JP"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機械学習に対する回避耐性について</a:t>
            </a:r>
            <a:br>
              <a:rPr lang="en-US"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altLang="en-US" sz="2800" b="1"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6-1.</a:t>
            </a:r>
            <a:r>
              <a:rPr lang="ja-JP"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機械学習</a:t>
            </a:r>
            <a:r>
              <a:rPr lang="en-US"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(ML)</a:t>
            </a:r>
            <a:r>
              <a:rPr lang="ja-JP"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アルゴリズムの弱点</a:t>
            </a:r>
            <a:r>
              <a:rPr lang="en-US"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(1/2)</a:t>
            </a:r>
            <a:endParaRPr kumimoji="1" lang="ja-JP" altLang="en-US" sz="28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656897" y="1032587"/>
            <a:ext cx="10515600" cy="5707171"/>
          </a:xfrm>
        </p:spPr>
        <p:txBody>
          <a:bodyPr>
            <a:normAutofit/>
          </a:bodyPr>
          <a:lstStyle/>
          <a:p>
            <a:pPr marL="0" indent="0">
              <a:buNone/>
            </a:pP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近年、洗練されたターゲット型マルウェア攻撃が増加しており、</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ML</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を用いても</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C&amp;C</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サーバの特徴検出が回避されてしまうことが増加傾向にあります。</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ML</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アルゴリズムが敵対的な攻撃に対して脆弱であることが指摘されており、</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これらの攻撃に対処するためにはより高度な防御手法が必要であることが示唆されて</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います。言い換えれば、</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ML</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の回避耐性</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を上げることが必要である、ということです。</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lang="en-US" altLang="ja-JP" sz="1800" b="1"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回避耐性：攻撃者が検出技術を回避するために使用できる手法やテクニックに対する</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システムの耐性のこと。</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この本論文では、</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検出システムの機械学習コンポーネントが</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攻撃者による回避試行に対してどの程度耐性があるかを分析しています。</a:t>
            </a:r>
            <a:endPar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12252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r>
              <a:rPr lang="en-US" altLang="ja-JP" sz="2800" b="1" dirty="0">
                <a:latin typeface="メイリオ" panose="020B0604030504040204" pitchFamily="50" charset="-128"/>
                <a:ea typeface="メイリオ" panose="020B0604030504040204" pitchFamily="50" charset="-128"/>
              </a:rPr>
              <a:t>6.</a:t>
            </a:r>
            <a:r>
              <a:rPr lang="ja-JP"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機械学習に対する回避耐性について</a:t>
            </a:r>
            <a:br>
              <a:rPr lang="en-US"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altLang="en-US" sz="2800" b="1"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6-1.</a:t>
            </a:r>
            <a:r>
              <a:rPr lang="ja-JP"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機械学習</a:t>
            </a:r>
            <a:r>
              <a:rPr lang="en-US"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(ML)</a:t>
            </a:r>
            <a:r>
              <a:rPr lang="ja-JP"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アルゴリズムの弱点</a:t>
            </a:r>
            <a:r>
              <a:rPr lang="en-US"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(2/2)</a:t>
            </a:r>
            <a:endParaRPr kumimoji="1" lang="ja-JP" altLang="en-US" sz="28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656897" y="1032587"/>
            <a:ext cx="10515600" cy="5707171"/>
          </a:xfrm>
        </p:spPr>
        <p:txBody>
          <a:bodyPr>
            <a:normAutofit/>
          </a:bodyPr>
          <a:lstStyle/>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機械学習アルゴリズムに対する攻撃を分類する</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3</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つの基本的脅威モデルは、</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攻撃者がどのようにして攻撃を行うかに基づいて、次の</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3</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つのカテゴリに分類されます。</a:t>
            </a: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457200" indent="-457200" algn="l">
              <a:buAutoNum type="arabicPeriod"/>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White-box attacks: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攻撃者がアルゴリズムの内部構造やパラメータを知っている場</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合に発生します。</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2. Black-box attacks: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攻撃者がアルゴリズムの内部構造やパラメータを知らない場合に</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p>
          <a:p>
            <a:pPr marL="0" indent="0" algn="l">
              <a:buNone/>
            </a:pPr>
            <a:r>
              <a:rPr lang="en-US" altLang="ja-JP" sz="20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発生します。</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3. Gray-box attacks: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攻撃者がアルゴリズムの一部だけを知っている場合に発生します。</a:t>
            </a: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このカテゴリは、</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ML</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アルゴリズムに対する攻撃手法を分類するためだけでなく、防御策を開発するための指針としても使用できます。</a:t>
            </a: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ja-JP" altLang="en-US" sz="2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96966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r>
              <a:rPr lang="en-US" altLang="ja-JP" sz="3200" b="1" dirty="0">
                <a:effectLst/>
                <a:latin typeface="メイリオ" panose="020B0604030504040204" pitchFamily="50" charset="-128"/>
                <a:ea typeface="メイリオ" panose="020B0604030504040204" pitchFamily="50" charset="-128"/>
                <a:cs typeface="Times New Roman" panose="02020603050405020304" pitchFamily="18" charset="0"/>
              </a:rPr>
              <a:t>6-2.</a:t>
            </a:r>
            <a:r>
              <a:rPr lang="ja-JP" altLang="ja-JP" sz="3200" b="1" dirty="0">
                <a:effectLst/>
                <a:latin typeface="メイリオ" panose="020B0604030504040204" pitchFamily="50" charset="-128"/>
                <a:ea typeface="メイリオ" panose="020B0604030504040204" pitchFamily="50" charset="-128"/>
                <a:cs typeface="Times New Roman" panose="02020603050405020304" pitchFamily="18" charset="0"/>
              </a:rPr>
              <a:t>機械学習アルゴリズムへの攻撃の目的について</a:t>
            </a:r>
            <a:endParaRPr kumimoji="1" lang="ja-JP" altLang="en-US" sz="32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72966" y="1032587"/>
            <a:ext cx="11603420" cy="5707171"/>
          </a:xfrm>
        </p:spPr>
        <p:txBody>
          <a:bodyPr>
            <a:normAutofit fontScale="92500" lnSpcReduction="10000"/>
          </a:bodyPr>
          <a:lstStyle/>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マルウェア攻撃者の目的は大きく分けて次の</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2</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つです。</a:t>
            </a: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① 匿名性を実現すること：攻撃者は自分たちの存在を隠すことを目的としています。</a:t>
            </a: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② 検出技術の完全性を破壊すること：攻撃者は検出技術の正確性や信頼性を低下させることを目的として</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います。</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上記の目的を達成するための攻撃者がターゲットシステムに対して持つ知識のレベルについて触れます。</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1.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クラス分類器（およびそのパラメータ）に関する知識</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2.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使用される特徴セットに関する知識</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3.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トレーニングセットに関する知識</a:t>
            </a:r>
          </a:p>
          <a:p>
            <a:pPr marL="0" indent="0" algn="l">
              <a:buNone/>
            </a:pP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これらの知識を組み合わせることで、攻撃者はより効果的な攻撃を行うことができます。</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逆に言えば、上記の</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3</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つの知識を攻撃者に与えないように、こちらが持つカード</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トレーニングセットに関する情報、使用される特徴セットに関する情報</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を伏せて、</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攻撃者からはわからないようにすることが、機械学習アルゴリズムでの</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サーバ検出において</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重要になる、ということです。</a:t>
            </a:r>
          </a:p>
        </p:txBody>
      </p:sp>
    </p:spTree>
    <p:extLst>
      <p:ext uri="{BB962C8B-B14F-4D97-AF65-F5344CB8AC3E}">
        <p14:creationId xmlns:p14="http://schemas.microsoft.com/office/powerpoint/2010/main" val="3301092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pPr algn="l"/>
            <a:r>
              <a:rPr lang="en-US" altLang="ja-JP" sz="3200" b="1" kern="100" dirty="0">
                <a:latin typeface="メイリオ" panose="020B0604030504040204" pitchFamily="50" charset="-128"/>
                <a:ea typeface="メイリオ" panose="020B0604030504040204" pitchFamily="50" charset="-128"/>
                <a:cs typeface="Times New Roman" panose="02020603050405020304" pitchFamily="18" charset="0"/>
              </a:rPr>
              <a:t>7</a:t>
            </a:r>
            <a:r>
              <a:rPr lang="en-US"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rPr>
              <a:t>機械学習のアルゴリズムに対する攻撃のサーベイ</a:t>
            </a: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72966" y="1032587"/>
            <a:ext cx="11603420" cy="5707171"/>
          </a:xfrm>
        </p:spPr>
        <p:txBody>
          <a:bodyPr>
            <a:normAutofit/>
          </a:bodyPr>
          <a:lstStyle/>
          <a:p>
            <a:pPr marL="0" indent="0" algn="l">
              <a:buNone/>
            </a:pP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マルウェア</a:t>
            </a:r>
            <a:r>
              <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検出システムに使用される機械学習アルゴリズムに対する</a:t>
            </a:r>
            <a:endPar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攻撃について</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endPar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攻撃の目的（</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回避または毒化）と、影響を受けるアルゴリズムのグループ（分類器または</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クラスタリング）に基づいて攻撃をグループ化します。さらに、それぞれの攻撃技術について説明し、文献から実証された攻撃の例を示し、攻撃の制限についても議論します。</a:t>
            </a:r>
            <a:r>
              <a:rPr lang="en-US" altLang="ja-JP" sz="2000" b="1" kern="100" dirty="0">
                <a:latin typeface="メイリオ" panose="020B0604030504040204" pitchFamily="50" charset="-128"/>
                <a:ea typeface="メイリオ" panose="020B0604030504040204" pitchFamily="50" charset="-128"/>
                <a:cs typeface="Times New Roman" panose="02020603050405020304" pitchFamily="18" charset="0"/>
              </a:rPr>
              <a:t>5</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節で定義された</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latin typeface="メイリオ" panose="020B0604030504040204" pitchFamily="50" charset="-128"/>
                <a:ea typeface="メイリオ" panose="020B0604030504040204" pitchFamily="50" charset="-128"/>
                <a:cs typeface="Times New Roman" panose="02020603050405020304" pitchFamily="18" charset="0"/>
              </a:rPr>
              <a:t>C&amp;C</a:t>
            </a: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サーバ検出</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モデルに従って攻撃</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を</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分類</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し</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ます。</a:t>
            </a:r>
          </a:p>
          <a:p>
            <a:pPr algn="l"/>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回避</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攻撃：トレーニングデータやテストデータを改ざんすることで検出率を低下させる攻撃</a:t>
            </a:r>
          </a:p>
          <a:p>
            <a:pPr marL="0" indent="0">
              <a:buNone/>
            </a:pP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毒化攻撃：トレーニングデータやテストデータに偽情報を混入させることで誤った結果を</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導き出す攻撃</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374566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pPr algn="l"/>
            <a:r>
              <a:rPr lang="en-US" altLang="ja-JP" sz="3200" b="1" kern="100" dirty="0">
                <a:latin typeface="メイリオ" panose="020B0604030504040204" pitchFamily="50" charset="-128"/>
                <a:ea typeface="メイリオ" panose="020B0604030504040204" pitchFamily="50" charset="-128"/>
                <a:cs typeface="Times New Roman" panose="02020603050405020304" pitchFamily="18" charset="0"/>
              </a:rPr>
              <a:t>7-1</a:t>
            </a:r>
            <a:r>
              <a:rPr lang="en-US"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3200" b="1" kern="100" dirty="0">
                <a:effectLst/>
                <a:latin typeface="メイリオ" panose="020B0604030504040204" pitchFamily="50" charset="-128"/>
                <a:ea typeface="メイリオ" panose="020B0604030504040204" pitchFamily="50" charset="-128"/>
                <a:cs typeface="Times New Roman" panose="02020603050405020304" pitchFamily="18" charset="0"/>
              </a:rPr>
              <a:t>回避攻撃</a:t>
            </a:r>
            <a:endParaRPr lang="ja-JP"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72966" y="1032587"/>
            <a:ext cx="11603420" cy="5707171"/>
          </a:xfrm>
        </p:spPr>
        <p:txBody>
          <a:bodyPr>
            <a:normAutofit fontScale="92500" lnSpcReduction="20000"/>
          </a:bodyPr>
          <a:lstStyle/>
          <a:p>
            <a:pPr marL="0" indent="0" algn="l">
              <a:buNone/>
            </a:pPr>
            <a:r>
              <a:rPr lang="en-US"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 Mimicry attack</a:t>
            </a:r>
            <a:endPar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回避攻撃の一種であり、攻撃者がトレーニングデータやテストデータを改ざんすることで、検出率を低下させる手法の一つです。具体的には、</a:t>
            </a:r>
            <a:r>
              <a:rPr lang="ja-JP"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悪意のあるポイントと良性のポイントの分布に関する知識を利用して、攻撃ポイントと良性ポイントの距離を効果的に縮小することで、機械学習アルゴリズムを攻撃する手法です。この攻撃は、ランダムフォレスト、ベイズ、</a:t>
            </a:r>
            <a:r>
              <a:rPr lang="en-US" alt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SVM</a:t>
            </a:r>
            <a:r>
              <a:rPr lang="ja-JP"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分類器に対して有効な攻撃であると実証されています。ランダムフォレストは複数の決定木ベースの分類器であるため、単一決定木ベースのアルゴリズムに対しても効果的な攻撃であると考えられます。また、勾配降下攻撃としての一面も示されており、これは</a:t>
            </a:r>
            <a:r>
              <a:rPr lang="en-US" alt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SVM</a:t>
            </a:r>
            <a:r>
              <a:rPr lang="ja-JP"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やニューラルネットワークなどの微分可能な識別関数を持つ任意の分類器に対して理論的に機能することが示されています。</a:t>
            </a:r>
            <a:endParaRPr lang="en-US" altLang="ja-JP" sz="1800"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endParaRPr lang="en-US"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en-US"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Gradient descent attacks</a:t>
            </a:r>
            <a:endPar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Gradient descent attacks</a:t>
            </a:r>
            <a:r>
              <a:rPr lang="ja-JP"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」は、機械学習アルゴリズムを攻撃する手法の</a:t>
            </a:r>
            <a:r>
              <a:rPr lang="en-US" alt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a:t>
            </a:r>
            <a:r>
              <a:rPr lang="ja-JP"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つであり、分類器やクラスタリングアルゴリズムに適用されます。この攻撃では、勾配降下関数を適用して、望ましい結果（ポイントの誤分類）を達成するための攻撃ポイントの状態を見つけるために、勾配降下アルゴリズムが反復的に使用されます。勾配降下は最適化アルゴリズムであり、関数の勾配の負方向に点（パラメータ値を変更して）を反復的に移動することで関数を最小化することを目的とします。回避攻撃の場合、これらは探索的な整合性攻撃の例の一つです。典型的なアプローチは、攻撃ポイントを生成し、代替学習者でその有効性をテストすることです。「</a:t>
            </a:r>
            <a:r>
              <a:rPr lang="en-US" alt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Gradient descent attacks</a:t>
            </a:r>
            <a:r>
              <a:rPr lang="ja-JP"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」は、「</a:t>
            </a:r>
            <a:r>
              <a:rPr lang="en-US" alt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Mimicry attack</a:t>
            </a:r>
            <a:r>
              <a:rPr lang="ja-JP"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」と同様に敵対的な攻撃手法です。</a:t>
            </a:r>
            <a:endParaRPr lang="en-US"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endParaRPr lang="en-US" altLang="ja-JP" sz="1800"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Other attacks.</a:t>
            </a:r>
            <a:endPar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これまでで触れた以外の機械学習のアルゴリズムに対する攻撃は、ランダムサンプリング、クラスタリング、特徴量選択などの手法を使用して実行されます。例えば、「ランダムサンプリング」攻撃では、攻撃者はランダムにデータポイントを選択し、それらを教師データセットに追加することで分類器を混乱させます。「クラスタリング」攻撃では、攻撃者は教師データセット内のクラスターを変更することで分類器を混乱させます。「特徴量選択」攻撃では、攻撃者は教師データセットから特定の特徴量を削除することで分類器を混乱させます。これらの攻撃は、「</a:t>
            </a:r>
            <a:r>
              <a:rPr lang="en-US" alt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Gradient descent attacks</a:t>
            </a:r>
            <a:r>
              <a:rPr lang="ja-JP"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」と「</a:t>
            </a:r>
            <a:r>
              <a:rPr lang="en-US" alt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Mimicry attack</a:t>
            </a:r>
            <a:r>
              <a:rPr lang="ja-JP" altLang="ja-JP" sz="18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」と同様に敵対的な手法です。</a:t>
            </a:r>
            <a:endPar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12065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18256"/>
            <a:ext cx="10515600" cy="662782"/>
          </a:xfrm>
        </p:spPr>
        <p:txBody>
          <a:bodyPr>
            <a:normAutofit/>
          </a:bodyPr>
          <a:lstStyle/>
          <a:p>
            <a:r>
              <a:rPr lang="en-US" altLang="ja-JP" sz="3600" b="1" dirty="0">
                <a:latin typeface="メイリオ" panose="020B0604030504040204" pitchFamily="50" charset="-128"/>
                <a:ea typeface="メイリオ" panose="020B0604030504040204" pitchFamily="50" charset="-128"/>
              </a:rPr>
              <a:t>1.</a:t>
            </a:r>
            <a:r>
              <a:rPr lang="ja-JP" altLang="en-US" sz="3600" b="1" dirty="0">
                <a:latin typeface="メイリオ" panose="020B0604030504040204" pitchFamily="50" charset="-128"/>
                <a:ea typeface="メイリオ" panose="020B0604030504040204" pitchFamily="50" charset="-128"/>
              </a:rPr>
              <a:t>概要</a:t>
            </a:r>
            <a:endParaRPr kumimoji="1" lang="ja-JP" altLang="en-US" sz="36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656897" y="914345"/>
            <a:ext cx="10515600" cy="5707171"/>
          </a:xfrm>
        </p:spPr>
        <p:txBody>
          <a:bodyPr>
            <a:normAutofit/>
          </a:bodyPr>
          <a:lstStyle/>
          <a:p>
            <a:pPr marL="0" indent="0">
              <a:buNone/>
            </a:pP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本論文：</a:t>
            </a: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マルウェアの</a:t>
            </a:r>
            <a:r>
              <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サーバ検出における機械学習の適用についての</a:t>
            </a:r>
            <a:endPar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論文を集めたメタ分析論文</a:t>
            </a:r>
            <a:r>
              <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(2016</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p>
          <a:p>
            <a:pPr marL="0" indent="0">
              <a:buNone/>
            </a:pPr>
            <a:endParaRPr lang="en-US" altLang="ja-JP" sz="1800" b="1"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b="1" kern="100" dirty="0">
                <a:effectLst/>
                <a:latin typeface="メイリオ" panose="020B0604030504040204" pitchFamily="50" charset="-128"/>
                <a:ea typeface="メイリオ" panose="020B0604030504040204" pitchFamily="50" charset="-128"/>
                <a:cs typeface="Times New Roman" panose="02020603050405020304" pitchFamily="18" charset="0"/>
              </a:rPr>
              <a:t>目的：</a:t>
            </a:r>
            <a:r>
              <a:rPr lang="ja-JP" altLang="ja-JP" b="1" kern="100" dirty="0">
                <a:effectLst/>
                <a:latin typeface="メイリオ" panose="020B0604030504040204" pitchFamily="50" charset="-128"/>
                <a:ea typeface="メイリオ" panose="020B0604030504040204" pitchFamily="50" charset="-128"/>
                <a:cs typeface="Times New Roman" panose="02020603050405020304" pitchFamily="18" charset="0"/>
              </a:rPr>
              <a:t>侵害されたシステムがコントローラーと通信するために</a:t>
            </a:r>
            <a:endParaRPr lang="en-US" altLang="ja-JP"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effectLst/>
                <a:latin typeface="メイリオ" panose="020B0604030504040204" pitchFamily="50" charset="-128"/>
                <a:ea typeface="メイリオ" panose="020B0604030504040204" pitchFamily="50" charset="-128"/>
                <a:cs typeface="Times New Roman" panose="02020603050405020304" pitchFamily="18" charset="0"/>
              </a:rPr>
              <a:t>確立する</a:t>
            </a:r>
            <a:r>
              <a:rPr lang="en-US" altLang="ja-JP"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b="1" kern="100" dirty="0">
                <a:effectLst/>
                <a:latin typeface="メイリオ" panose="020B0604030504040204" pitchFamily="50" charset="-128"/>
                <a:ea typeface="メイリオ" panose="020B0604030504040204" pitchFamily="50" charset="-128"/>
                <a:cs typeface="Times New Roman" panose="02020603050405020304" pitchFamily="18" charset="0"/>
              </a:rPr>
              <a:t>チャネルを特定するためのアプローチや</a:t>
            </a:r>
            <a:endParaRPr lang="en-US" altLang="ja-JP"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b="1" kern="100" dirty="0">
                <a:effectLst/>
                <a:latin typeface="メイリオ" panose="020B0604030504040204" pitchFamily="50" charset="-128"/>
                <a:ea typeface="メイリオ" panose="020B0604030504040204" pitchFamily="50" charset="-128"/>
                <a:cs typeface="Times New Roman" panose="02020603050405020304" pitchFamily="18" charset="0"/>
              </a:rPr>
              <a:t>技術を体系的にまとめること</a:t>
            </a:r>
            <a:r>
              <a:rPr lang="ja-JP" altLang="en-US"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lang="en-US" altLang="ja-JP"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b="1" kern="100" dirty="0">
                <a:effectLst/>
                <a:latin typeface="メイリオ" panose="020B0604030504040204" pitchFamily="50" charset="-128"/>
                <a:ea typeface="メイリオ" panose="020B0604030504040204" pitchFamily="50" charset="-128"/>
                <a:cs typeface="Times New Roman" panose="02020603050405020304" pitchFamily="18" charset="0"/>
              </a:rPr>
              <a:t>概要：</a:t>
            </a:r>
            <a: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C&amp;C</a:t>
            </a: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サーバの特定を機械学習で行うアプローチが</a:t>
            </a:r>
            <a:endPar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難しい理由と、逆に機械学習アルゴリズムに対する攻撃が</a:t>
            </a:r>
            <a:endPar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成功しやすい理由、および将来の展望について</a:t>
            </a:r>
            <a:endPar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本論文で触れています。</a:t>
            </a:r>
            <a:endPar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ja-JP" altLang="en-US" sz="2000" dirty="0"/>
          </a:p>
        </p:txBody>
      </p:sp>
    </p:spTree>
    <p:extLst>
      <p:ext uri="{BB962C8B-B14F-4D97-AF65-F5344CB8AC3E}">
        <p14:creationId xmlns:p14="http://schemas.microsoft.com/office/powerpoint/2010/main" val="613487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pPr algn="l"/>
            <a:r>
              <a:rPr lang="en-US" altLang="ja-JP" sz="3200" b="1" kern="100" dirty="0">
                <a:latin typeface="メイリオ" panose="020B0604030504040204" pitchFamily="50" charset="-128"/>
                <a:ea typeface="メイリオ" panose="020B0604030504040204" pitchFamily="50" charset="-128"/>
                <a:cs typeface="Times New Roman" panose="02020603050405020304" pitchFamily="18" charset="0"/>
              </a:rPr>
              <a:t>7-2-1</a:t>
            </a:r>
            <a:r>
              <a:rPr lang="en-US"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3200" b="1" kern="100" dirty="0">
                <a:latin typeface="メイリオ" panose="020B0604030504040204" pitchFamily="50" charset="-128"/>
                <a:ea typeface="メイリオ" panose="020B0604030504040204" pitchFamily="50" charset="-128"/>
                <a:cs typeface="Times New Roman" panose="02020603050405020304" pitchFamily="18" charset="0"/>
              </a:rPr>
              <a:t>毒化</a:t>
            </a:r>
            <a:r>
              <a:rPr lang="ja-JP" altLang="en-US" sz="32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a:t>
            </a:r>
            <a:endParaRPr lang="ja-JP"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72966" y="1032587"/>
            <a:ext cx="11603420" cy="5707171"/>
          </a:xfrm>
        </p:spPr>
        <p:txBody>
          <a:bodyPr>
            <a:normAutofit/>
          </a:bodyPr>
          <a:lstStyle/>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Label Flipping attacks</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この攻撃は、教師データセット内のラベルを反転させることによって実行されます。攻撃者は</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marL="0"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正当なサンプルを悪意のあるものとしてラベル付けしたり、悪意のあるサンプルを正当なものと</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marL="0"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してラベル付けします。これにより、分類器が誤った予測を行う可能性があります。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marL="0"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この攻撃は最も一般的な攻撃手法</a:t>
            </a: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です</a:t>
            </a:r>
            <a:r>
              <a:rPr lang="ja-JP" altLang="en-US"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が</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、予算制限や攻撃者の知識不足などによって攻撃の効果が</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marL="0"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制限される場合があります。</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Dictionary attacks</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l">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こ</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の攻撃は、トークンベースの特徴を使用してトレーニングされた分類器に対して実行されます。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marL="0"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攻撃者は、良性データに含まれるトークン（例えば単語）を含む悪意のあるデータをトレーニング</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marL="0"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セットに挿入します。目的は、悪意のあるデータが発見され、将来のトレーニングセットに含まれ</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marL="0"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るようにすることです。その後、良性データが誤って悪意のあるものとして分類されることで、原</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marL="0"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因不明な可用性攻撃が発生します。</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631847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pPr algn="l"/>
            <a:r>
              <a:rPr lang="en-US" altLang="ja-JP" sz="3200" b="1" kern="100" dirty="0">
                <a:latin typeface="メイリオ" panose="020B0604030504040204" pitchFamily="50" charset="-128"/>
                <a:ea typeface="メイリオ" panose="020B0604030504040204" pitchFamily="50" charset="-128"/>
                <a:cs typeface="Times New Roman" panose="02020603050405020304" pitchFamily="18" charset="0"/>
              </a:rPr>
              <a:t>7-2-2</a:t>
            </a:r>
            <a:r>
              <a:rPr lang="en-US"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3200" b="1" kern="100" dirty="0">
                <a:latin typeface="メイリオ" panose="020B0604030504040204" pitchFamily="50" charset="-128"/>
                <a:ea typeface="メイリオ" panose="020B0604030504040204" pitchFamily="50" charset="-128"/>
                <a:cs typeface="Times New Roman" panose="02020603050405020304" pitchFamily="18" charset="0"/>
              </a:rPr>
              <a:t>毒化</a:t>
            </a:r>
            <a:r>
              <a:rPr lang="ja-JP" altLang="en-US" sz="32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a:t>
            </a:r>
            <a:endParaRPr lang="ja-JP"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72966" y="1032587"/>
            <a:ext cx="11603420" cy="5707171"/>
          </a:xfrm>
        </p:spPr>
        <p:txBody>
          <a:bodyPr>
            <a:normAutofit/>
          </a:bodyPr>
          <a:lstStyle/>
          <a:p>
            <a:pPr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Clustering</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この攻撃は、敵対的なポイントをクラスタリングアルゴリズムに挿入することによって</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実行されます。攻撃者は、良性データに似た悪意のあるデータを生成し、それを</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クラスタリングアルゴリズムに挿入します。目的は、クラスターの分割やマージを引き起こすこ</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とです。階層的クラスタリングでは、クラスター間にポイントを挿入すると、</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クラスター間距離が影響を受けるため、クラスターがマージされる可能性があります。</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Other attacks</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Model inversion attacks</a:t>
            </a: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モデルの出力から入力を推測することによって実行されます。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これは、モデルが公開されている場合に特に問題となります。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endParaRPr lang="en-US" altLang="ja-JP"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Membership inference attacks</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は、モデルが特定のトレーニングサンプルを含んでいるか</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どうかを判断することによって実行されます。これらの攻撃手法は、敵対的な攻撃手法の一部です。</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974098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r>
              <a:rPr lang="en-US" altLang="ja-JP" sz="3200" b="1" kern="100" dirty="0">
                <a:latin typeface="メイリオ" panose="020B0604030504040204" pitchFamily="50" charset="-128"/>
                <a:ea typeface="メイリオ" panose="020B0604030504040204" pitchFamily="50" charset="-128"/>
                <a:cs typeface="Times New Roman" panose="02020603050405020304" pitchFamily="18" charset="0"/>
              </a:rPr>
              <a:t>8-1.</a:t>
            </a:r>
            <a:r>
              <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 Difficulty of applying attacks in C&amp;C</a:t>
            </a:r>
            <a:endParaRPr lang="ja-JP"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72966" y="1032587"/>
            <a:ext cx="11603420" cy="5707171"/>
          </a:xfrm>
        </p:spPr>
        <p:txBody>
          <a:bodyPr>
            <a:normAutofit fontScale="92500" lnSpcReduction="10000"/>
          </a:bodyPr>
          <a:lstStyle/>
          <a:p>
            <a:pPr indent="0" algn="l">
              <a:buNone/>
            </a:pP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この章はセキュアな機械学習アルゴリズムが</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検出に広く使用されていない理由についての議論をまとめたものです。</a:t>
            </a:r>
            <a:endParaRPr lang="en-US"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 </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意識不足：</a:t>
            </a:r>
            <a:endParaRPr lang="en-US"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　</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セキュアな機械学習アルゴリズムに関する意識不足があります。セキュアなアルゴリズムが存在</a:t>
            </a:r>
            <a:endParaRPr lang="en-US"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　</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することを知らない人々は、単純なアルゴリズムの脆弱性すら知らない可能性があります。</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indent="0" algn="l">
              <a:buNone/>
            </a:pPr>
            <a:endParaRPr lang="en-US" altLang="ja-JP" sz="20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marL="571500" indent="-342900" algn="l">
              <a:buFontTx/>
              <a:buChar char="-"/>
            </a:pP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計算コスト：</a:t>
            </a:r>
            <a:endParaRPr lang="en-US"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　</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セキュアな機械学習アルゴリズムは、計算コストが高く、実行時間が長くかかる場合が</a:t>
            </a:r>
            <a:endParaRPr lang="en-US"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　</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あります。これは、大規模で複雑なデータセットを扱う場合に特に問題となります。</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indent="0" algn="l">
              <a:buNone/>
            </a:pPr>
            <a:endParaRPr lang="en-US" altLang="ja-JP" sz="20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marL="571500" indent="-342900" algn="l">
              <a:buFontTx/>
              <a:buChar char="-"/>
            </a:pP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パフォーマンス：</a:t>
            </a:r>
            <a:endParaRPr lang="en-US"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　</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一部のセキュアな機械学習アルゴリズムは、パフォーマンスが低下する可能性があります。</a:t>
            </a:r>
            <a:endParaRPr lang="en-US"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　</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これは、正確さや偽陽性率に影響を与える可能性があります。</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indent="0" algn="l">
              <a:buNone/>
            </a:pPr>
            <a:endPar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571500" indent="-342900" algn="l">
              <a:buFontTx/>
              <a:buChar char="-"/>
            </a:pP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研究の不足：セキュアな機械学習アルゴリズムに関する研究がまだ不十分であるため、実装が</a:t>
            </a:r>
            <a:endParaRPr lang="en-US"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　</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困難である場合があります。</a:t>
            </a:r>
            <a:endPar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69937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r>
              <a:rPr lang="en-US" altLang="ja-JP" sz="3200" b="1" kern="100" dirty="0">
                <a:latin typeface="メイリオ" panose="020B0604030504040204" pitchFamily="50" charset="-128"/>
                <a:ea typeface="メイリオ" panose="020B0604030504040204" pitchFamily="50" charset="-128"/>
                <a:cs typeface="Times New Roman" panose="02020603050405020304" pitchFamily="18" charset="0"/>
              </a:rPr>
              <a:t>8-2.</a:t>
            </a:r>
            <a:r>
              <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 Difficulty of applying attacks in C&amp;C</a:t>
            </a:r>
            <a:endParaRPr lang="ja-JP"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72966" y="1032587"/>
            <a:ext cx="11603420" cy="5707171"/>
          </a:xfrm>
        </p:spPr>
        <p:txBody>
          <a:bodyPr>
            <a:normAutofit lnSpcReduction="10000"/>
          </a:bodyPr>
          <a:lstStyle/>
          <a:p>
            <a:pPr indent="0">
              <a:buNone/>
            </a:pPr>
            <a:r>
              <a:rPr lang="ja-JP" altLang="en-US"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ここでは、</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に対する攻撃の適用が困難である理由について説明します。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他の機械学習アルゴリズムへの攻撃と比較して、</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に対する攻撃は困難であるとされています。これ</a:t>
            </a:r>
            <a:r>
              <a:rPr lang="ja-JP" altLang="en-US"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に</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は以下の理由が挙げられます。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特徴量の制限：</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チャネルでは、パケット内容（長さ、</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n-gram</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など）やパケット数や</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サイズなどの特徴量を変更することが困難であるため、攻撃者が特徴量を</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変更することができる範囲が限られていることが原因です。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ノイズ：</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チャネルでは、通信中に発生するノイズやエラーも考慮する必要があります。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これらの要因は、攻撃者によって制御されないため、攻撃手法を適用することを</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困難にします。</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indent="0">
              <a:buNone/>
            </a:pP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571500" indent="-342900">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データセットの不足：敵対的な攻撃手法を開発するためには大量のデータセットが必要ですが、</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チャネルのデータセットは限られているため、攻撃手法を開発する</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                        </a:t>
            </a:r>
          </a:p>
          <a:p>
            <a:pPr indent="0">
              <a:buNone/>
            </a:pPr>
            <a:r>
              <a:rPr lang="en-US" altLang="ja-JP"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ことが困難になります。</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95164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r>
              <a:rPr lang="en-US" altLang="ja-JP" sz="3200" b="1" kern="100" dirty="0">
                <a:latin typeface="メイリオ" panose="020B0604030504040204" pitchFamily="50" charset="-128"/>
                <a:ea typeface="メイリオ" panose="020B0604030504040204" pitchFamily="50" charset="-128"/>
                <a:cs typeface="Times New Roman" panose="02020603050405020304" pitchFamily="18" charset="0"/>
              </a:rPr>
              <a:t>8-3.</a:t>
            </a:r>
            <a:r>
              <a:rPr lang="en-US" altLang="ja-JP" sz="3200" b="1" dirty="0">
                <a:effectLst/>
                <a:latin typeface="游明朝" panose="02020400000000000000" pitchFamily="18" charset="-128"/>
                <a:cs typeface="Times New Roman" panose="02020603050405020304" pitchFamily="18" charset="0"/>
              </a:rPr>
              <a:t> </a:t>
            </a:r>
            <a:r>
              <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Limitations of current detection approaches</a:t>
            </a:r>
            <a:endParaRPr lang="ja-JP"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72966" y="1032587"/>
            <a:ext cx="11603420" cy="5707171"/>
          </a:xfrm>
        </p:spPr>
        <p:txBody>
          <a:bodyPr>
            <a:normAutofit/>
          </a:bodyPr>
          <a:lstStyle/>
          <a:p>
            <a:pPr indent="0">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本章では、</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検出アプローチの限界について説明しています。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具体的には、以下のような制限が存在します。</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marL="514350" indent="-285750">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限られたデータセット：有用なデータセットを取得することは、マルウェア研究者にとってよく知られた問題です。法的要件のため、作成されたデータセットは一度作成されるとリリースできない場合があります。また、これらのデータは現実世界の状況を正確に反映していない場合があります。</a:t>
            </a:r>
            <a:endParaRPr lang="en-US" altLang="ja-JP"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marL="514350" indent="-285750">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ファイルレスマルウェア：ファイルレスマルウェアは、ファイルシステムを使用せずに</a:t>
            </a:r>
            <a:r>
              <a:rPr lang="en-US" altLang="ja-JP"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p>
          <a:p>
            <a:pPr indent="0">
              <a:buNone/>
            </a:pPr>
            <a:r>
              <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メモリ内で実行されるため、従来の検出方法では検出することが困難です。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marL="514350" indent="-285750">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ホスト側の回避技術：ホスト側の回避技術は、検出システムを回避するために使用されます。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これらの技術は、攻撃者が検出から逃れることを可能にします。</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indent="0">
              <a:buNone/>
            </a:pP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571500" indent="-342900">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ゼロデイ攻撃：ゼロデイ攻撃は、既知の脆弱性を利用しないため、従来の検出方法では検出</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することが困難です。</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これらの理由により、</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検出アプローチには限界があります。</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buNone/>
            </a:pP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buNone/>
            </a:pP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p:txBody>
      </p:sp>
    </p:spTree>
    <p:extLst>
      <p:ext uri="{BB962C8B-B14F-4D97-AF65-F5344CB8AC3E}">
        <p14:creationId xmlns:p14="http://schemas.microsoft.com/office/powerpoint/2010/main" val="3342148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r>
              <a:rPr lang="en-US" altLang="ja-JP" sz="3200" b="1" kern="100" dirty="0">
                <a:latin typeface="メイリオ" panose="020B0604030504040204" pitchFamily="50" charset="-128"/>
                <a:ea typeface="メイリオ" panose="020B0604030504040204" pitchFamily="50" charset="-128"/>
                <a:cs typeface="Times New Roman" panose="02020603050405020304" pitchFamily="18" charset="0"/>
              </a:rPr>
              <a:t>8-4.</a:t>
            </a:r>
            <a:r>
              <a:rPr lang="en-US" altLang="ja-JP" sz="3200" b="1" dirty="0">
                <a:effectLst/>
                <a:latin typeface="游明朝" panose="02020400000000000000" pitchFamily="18" charset="-128"/>
                <a:cs typeface="Times New Roman" panose="02020603050405020304" pitchFamily="18" charset="0"/>
              </a:rPr>
              <a:t> Attack </a:t>
            </a:r>
            <a:r>
              <a:rPr lang="en-US" altLang="ja-JP" sz="3200" b="1" dirty="0" err="1">
                <a:effectLst/>
                <a:latin typeface="游明朝" panose="02020400000000000000" pitchFamily="18" charset="-128"/>
                <a:cs typeface="Times New Roman" panose="02020603050405020304" pitchFamily="18" charset="0"/>
              </a:rPr>
              <a:t>defences</a:t>
            </a:r>
            <a:endParaRPr lang="ja-JP"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72966" y="1032587"/>
            <a:ext cx="11603420" cy="5707171"/>
          </a:xfrm>
        </p:spPr>
        <p:txBody>
          <a:bodyPr>
            <a:normAutofit lnSpcReduction="10000"/>
          </a:bodyPr>
          <a:lstStyle/>
          <a:p>
            <a:pPr indent="0" algn="l">
              <a:buNone/>
            </a:pP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本章では、</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検出システムに対する攻撃を防ぐための防御策については以下のような防御策</a:t>
            </a:r>
            <a:r>
              <a:rPr lang="ja-JP" altLang="en-US" sz="2000"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について言及</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します。</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marL="571500" indent="-342900" algn="l">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データの前処理</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：データの前処理は、データをクリーニングし、ノイズを低減することで、機械学習アルゴリズムの精度を向上させます。</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marL="571500" indent="-342900" algn="l">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特徴量選択</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：特徴量選択は、重要な特徴量だけを選択し、不要な特徴量を削除することで、機械学習アルゴリズムのパフォーマンスを向上させます。</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marL="571500" indent="-342900" algn="l">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アンサンブル学習</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：アンサンブル学習は、複数の異なる機械学習アルゴリズムを組み合わせることで、精度や汎化性能を向上させます。</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 </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敵対的なサンプルの除去：敵対的なサンプルは、攻撃者が意図的に作成したものであり、機械学習アルゴリズムの性能を低下させる可能性があります。これらのサンプルを除去することで、機械学習アルゴリズムの精度を向上させます。</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marL="571500" indent="-342900" algn="l">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ホワイトリスト</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ブラックリスト</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：ホワイトリスト</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ブラックリストは、許可された</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拒否されたアプリケーションや</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IP</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アドレスなどのリストです。これらのリストを使用することで、機械学習アルゴリズムが正しい判断を下すことができます。</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marL="571500" indent="-342900" algn="l">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ノイズの追加</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：ノイズをデータに追加することで、攻撃者が敵対的な攻撃手法を適用することを困難にします。</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marL="571500" indent="-342900" algn="l">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アンサンブル学習の強化</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：アンサンブル学習は、複数の異なる機械学習アルゴリズムを組み合</a:t>
            </a:r>
            <a:endParaRPr lang="en-US"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2000"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わせることで、精度や汎化性能を向上させます。この手法は、攻撃者が単一の機械学習アルゴ</a:t>
            </a:r>
            <a:endParaRPr lang="en-US"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2000"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リズムに対して敵対的な攻撃手法を適用する場合に有効です。</a:t>
            </a:r>
            <a:endPar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buNone/>
            </a:pPr>
            <a:endParaRPr lang="en-US" altLang="ja-JP" sz="24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p:txBody>
      </p:sp>
    </p:spTree>
    <p:extLst>
      <p:ext uri="{BB962C8B-B14F-4D97-AF65-F5344CB8AC3E}">
        <p14:creationId xmlns:p14="http://schemas.microsoft.com/office/powerpoint/2010/main" val="4179810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236484"/>
            <a:ext cx="10515600" cy="662782"/>
          </a:xfrm>
        </p:spPr>
        <p:txBody>
          <a:bodyPr>
            <a:noAutofit/>
          </a:bodyPr>
          <a:lstStyle/>
          <a:p>
            <a:r>
              <a:rPr lang="en-US" altLang="ja-JP" sz="3200" b="1" kern="100" dirty="0">
                <a:latin typeface="メイリオ" panose="020B0604030504040204" pitchFamily="50" charset="-128"/>
                <a:ea typeface="メイリオ" panose="020B0604030504040204" pitchFamily="50" charset="-128"/>
                <a:cs typeface="Times New Roman" panose="02020603050405020304" pitchFamily="18" charset="0"/>
              </a:rPr>
              <a:t>8-5.</a:t>
            </a:r>
            <a:r>
              <a:rPr lang="en-US" altLang="ja-JP" sz="3200" b="1" dirty="0">
                <a:effectLst/>
                <a:latin typeface="游明朝" panose="02020400000000000000" pitchFamily="18" charset="-128"/>
                <a:cs typeface="Times New Roman" panose="02020603050405020304" pitchFamily="18" charset="0"/>
              </a:rPr>
              <a:t> Open challenges</a:t>
            </a:r>
            <a:endParaRPr lang="ja-JP"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472966" y="1032587"/>
            <a:ext cx="11603420" cy="5707171"/>
          </a:xfrm>
        </p:spPr>
        <p:txBody>
          <a:bodyPr>
            <a:normAutofit/>
          </a:bodyPr>
          <a:lstStyle/>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本章では</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検出における現在の課題について、以下の</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2</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つの主要な課題</a:t>
            </a:r>
            <a:r>
              <a:rPr lang="ja-JP" altLang="en-US"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について言及</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します。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敵対的な攻撃を考慮した機械学習技術のクリーンスレート設計：現在の多くの</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検出システ</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ムは、敵対的な攻撃を考慮していません。そのため、既存の非敵対的な機械学習技術にレイヤー</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を追加するだけでは不十分であり、敵対的な攻撃を考慮した新しいクリーンスレート設計が必要</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です。</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marL="571500" indent="-342900" algn="l">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回避耐性サンプリング技術の開発：現在のサンプリング技術は、十分なリソースを持つ攻撃者によって回避される可能性があります。そのため、回避耐性サンプリング技術（例えば、</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検出に応答するために測定を調整する技術）の開発が必要です。</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650368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80546" y="236484"/>
            <a:ext cx="10515600" cy="662782"/>
          </a:xfrm>
        </p:spPr>
        <p:txBody>
          <a:bodyPr>
            <a:noAutofit/>
          </a:bodyPr>
          <a:lstStyle/>
          <a:p>
            <a:r>
              <a:rPr lang="en-US" altLang="ja-JP" sz="3200" b="1" kern="100" dirty="0">
                <a:latin typeface="メイリオ" panose="020B0604030504040204" pitchFamily="50" charset="-128"/>
                <a:ea typeface="メイリオ" panose="020B0604030504040204" pitchFamily="50" charset="-128"/>
                <a:cs typeface="Times New Roman" panose="02020603050405020304" pitchFamily="18" charset="0"/>
              </a:rPr>
              <a:t>9.</a:t>
            </a:r>
            <a:r>
              <a:rPr lang="en-US" altLang="ja-JP" sz="3200" b="1" dirty="0">
                <a:effectLst/>
                <a:latin typeface="游明朝" panose="02020400000000000000" pitchFamily="18" charset="-128"/>
                <a:cs typeface="Times New Roman" panose="02020603050405020304" pitchFamily="18" charset="0"/>
              </a:rPr>
              <a:t> </a:t>
            </a:r>
            <a:r>
              <a:rPr lang="ja-JP" altLang="en-US" sz="3200" b="1" dirty="0">
                <a:effectLst/>
                <a:latin typeface="游明朝" panose="02020400000000000000" pitchFamily="18" charset="-128"/>
                <a:cs typeface="Times New Roman" panose="02020603050405020304" pitchFamily="18" charset="0"/>
              </a:rPr>
              <a:t>結論</a:t>
            </a:r>
            <a:endParaRPr lang="ja-JP"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118241" y="1032587"/>
            <a:ext cx="11958145" cy="5707171"/>
          </a:xfrm>
        </p:spPr>
        <p:txBody>
          <a:bodyPr>
            <a:normAutofit/>
          </a:bodyPr>
          <a:lstStyle/>
          <a:p>
            <a:pPr indent="0" algn="l">
              <a:buNone/>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本章では</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検出における現在の状況と今後の展望について</a:t>
            </a:r>
            <a:r>
              <a:rPr lang="ja-JP" altLang="en-US"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の</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結論</a:t>
            </a:r>
            <a:r>
              <a:rPr lang="ja-JP" altLang="en-US"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について述べます</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endParaRPr lang="en-US" altLang="ja-JP"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endParaRPr>
          </a:p>
          <a:p>
            <a:pPr marL="571500" indent="-342900" algn="l">
              <a:buFontTx/>
              <a:buChar char="-"/>
            </a:pP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検出に関する研究は、過去</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10</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年間で大きく進歩しました。しかし、依然として多くの課題</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ja-JP" altLang="en-US"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が残っています。</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indent="0" algn="l">
              <a:buNone/>
            </a:pP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571500" indent="-342900" algn="l">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現在の</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検出システムは、敵対的な攻撃を考慮していないため、攻撃者によって回避される</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可能性があります。</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現在の</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検出システムは、トラフィック行動に焦点を当てています。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しかし、これらの行動はボットネットの機能に固有ではないため、攻撃者はこれらの保護を容</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易に回避できます。</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機械学習技術を使用した</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検出システムは有望ですが、敵対的な攻撃</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を考慮した新しいクリーンスレート設計が必要です。</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marL="571500" indent="-342900" algn="l">
              <a:buFontTx/>
              <a:buChar char="-"/>
            </a:pP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回避耐性サンプリング技術（例えば、</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検出に応答するために測定を調整する技術）の開発</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が必要です。</a:t>
            </a:r>
            <a:r>
              <a:rPr lang="en-US" altLang="ja-JP" sz="2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今後の研究では、敵対的な攻撃に対する回避耐性、リアルタイム処理、大規模</a:t>
            </a:r>
            <a:endParaRPr lang="en-US"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endParaRPr>
          </a:p>
          <a:p>
            <a:pPr indent="0" algn="l">
              <a:buNone/>
            </a:pPr>
            <a:r>
              <a:rPr lang="en-US" altLang="ja-JP" sz="2000" b="1" kern="1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lang="ja-JP" altLang="ja-JP" sz="2000" b="1" kern="100" dirty="0">
                <a:solidFill>
                  <a:srgbClr val="000000"/>
                </a:solidFill>
                <a:effectLst/>
                <a:latin typeface="メイリオ" panose="020B0604030504040204" pitchFamily="50" charset="-128"/>
                <a:ea typeface="メイリオ" panose="020B0604030504040204" pitchFamily="50" charset="-128"/>
                <a:cs typeface="Segoe UI" panose="020B0502040204020203" pitchFamily="34" charset="0"/>
              </a:rPr>
              <a:t>データセットの取得などに焦点を当てる必要があります。</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5999642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F64064B-D853-9A1C-45B3-E3C66B7739B1}"/>
              </a:ext>
            </a:extLst>
          </p:cNvPr>
          <p:cNvSpPr>
            <a:spLocks noGrp="1"/>
          </p:cNvSpPr>
          <p:nvPr>
            <p:ph idx="1"/>
          </p:nvPr>
        </p:nvSpPr>
        <p:spPr>
          <a:xfrm>
            <a:off x="838200" y="1825625"/>
            <a:ext cx="10804634" cy="4351338"/>
          </a:xfrm>
        </p:spPr>
        <p:txBody>
          <a:bodyPr>
            <a:normAutofit/>
          </a:bodyPr>
          <a:lstStyle/>
          <a:p>
            <a:pPr marL="0" indent="0">
              <a:buNone/>
            </a:pPr>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On the security of machine learning in malware C&amp;C detection: a survey(2016)</a:t>
            </a:r>
          </a:p>
          <a:p>
            <a:pPr marL="0" indent="0">
              <a:buNone/>
            </a:pP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の要約は</a:t>
            </a:r>
            <a:r>
              <a:rPr lang="ja-JP" altLang="en-US" sz="2400" b="1" dirty="0"/>
              <a:t>以上です。</a:t>
            </a:r>
            <a:endParaRPr lang="en-US" altLang="ja-JP" sz="2400" b="1" dirty="0"/>
          </a:p>
          <a:p>
            <a:pPr marL="0" indent="0">
              <a:buNone/>
            </a:pPr>
            <a:endParaRPr lang="en-US" altLang="ja-JP" sz="2400" b="1" dirty="0"/>
          </a:p>
          <a:p>
            <a:pPr marL="0" indent="0">
              <a:buNone/>
            </a:pPr>
            <a:r>
              <a:rPr lang="ja-JP" altLang="en-US" sz="2400" b="1" dirty="0"/>
              <a:t>ご覧いただきありがとうございました。</a:t>
            </a:r>
            <a:endParaRPr kumimoji="1" lang="ja-JP" altLang="en-US" sz="2400" b="1" dirty="0"/>
          </a:p>
        </p:txBody>
      </p:sp>
    </p:spTree>
    <p:extLst>
      <p:ext uri="{BB962C8B-B14F-4D97-AF65-F5344CB8AC3E}">
        <p14:creationId xmlns:p14="http://schemas.microsoft.com/office/powerpoint/2010/main" val="219409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18256"/>
            <a:ext cx="10515600" cy="662782"/>
          </a:xfrm>
        </p:spPr>
        <p:txBody>
          <a:bodyPr>
            <a:normAutofit/>
          </a:bodyPr>
          <a:lstStyle/>
          <a:p>
            <a:r>
              <a:rPr lang="en-US" altLang="ja-JP" sz="3600" b="1" dirty="0">
                <a:latin typeface="メイリオ" panose="020B0604030504040204" pitchFamily="50" charset="-128"/>
                <a:ea typeface="メイリオ" panose="020B0604030504040204" pitchFamily="50" charset="-128"/>
              </a:rPr>
              <a:t>2.</a:t>
            </a:r>
            <a:r>
              <a:rPr lang="ja-JP" altLang="en-US" sz="3600" b="1" dirty="0">
                <a:latin typeface="メイリオ" panose="020B0604030504040204" pitchFamily="50" charset="-128"/>
                <a:ea typeface="メイリオ" panose="020B0604030504040204" pitchFamily="50" charset="-128"/>
              </a:rPr>
              <a:t>本論文の焦点</a:t>
            </a:r>
            <a:endParaRPr kumimoji="1" lang="ja-JP" altLang="en-US" sz="36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656897" y="914345"/>
            <a:ext cx="10515600" cy="5707171"/>
          </a:xfrm>
        </p:spPr>
        <p:txBody>
          <a:bodyPr>
            <a:normAutofit/>
          </a:bodyPr>
          <a:lstStyle/>
          <a:p>
            <a:pPr marL="0" indent="0">
              <a:buNone/>
            </a:pP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本論文の焦点</a:t>
            </a:r>
            <a:r>
              <a:rPr lang="ja-JP" altLang="en-US" sz="2400" b="1"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機械学習</a:t>
            </a:r>
            <a:r>
              <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(ML</a:t>
            </a: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Machine Learning)</a:t>
            </a: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を使用した</a:t>
            </a:r>
            <a:r>
              <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サーバ特定における</a:t>
            </a:r>
            <a:endPar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攻撃者の回避耐性</a:t>
            </a:r>
            <a:r>
              <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について、現状</a:t>
            </a:r>
            <a:r>
              <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(2016</a:t>
            </a: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年当時</a:t>
            </a:r>
            <a:r>
              <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の状況と、</a:t>
            </a:r>
            <a:endPar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将来への研究課題について明らかにすること</a:t>
            </a:r>
            <a:r>
              <a:rPr lang="ja-JP" altLang="en-US" sz="2400" b="1"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endParaRPr lang="en-US" altLang="ja-JP" sz="1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回避耐性：攻撃者が検出技術を回避するために使用できる手法やテクニックに対する</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システムの耐性のこと。</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この本論文では、</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検出システムの機械学習コンポーネントが</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攻撃者による回避試行に対してどの程度耐性があるかを分析しています。</a:t>
            </a:r>
            <a:endPar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57984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18256"/>
            <a:ext cx="10515600" cy="662782"/>
          </a:xfrm>
        </p:spPr>
        <p:txBody>
          <a:bodyPr>
            <a:normAutofit/>
          </a:bodyPr>
          <a:lstStyle/>
          <a:p>
            <a:r>
              <a:rPr lang="en-US" altLang="ja-JP" sz="3600" b="1" dirty="0">
                <a:latin typeface="メイリオ" panose="020B0604030504040204" pitchFamily="50" charset="-128"/>
                <a:ea typeface="メイリオ" panose="020B0604030504040204" pitchFamily="50" charset="-128"/>
              </a:rPr>
              <a:t>3.</a:t>
            </a:r>
            <a:r>
              <a:rPr lang="ja-JP"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一般的な</a:t>
            </a:r>
            <a:r>
              <a:rPr lang="en-US"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C&amp;C</a:t>
            </a:r>
            <a:r>
              <a:rPr lang="ja-JP" altLang="ja-JP" sz="2800" b="1" dirty="0">
                <a:effectLst/>
                <a:latin typeface="メイリオ" panose="020B0604030504040204" pitchFamily="50" charset="-128"/>
                <a:ea typeface="メイリオ" panose="020B0604030504040204" pitchFamily="50" charset="-128"/>
                <a:cs typeface="Times New Roman" panose="02020603050405020304" pitchFamily="18" charset="0"/>
              </a:rPr>
              <a:t>サーバ検出アーキテクチャ</a:t>
            </a:r>
            <a:endParaRPr kumimoji="1" lang="ja-JP" altLang="en-US" sz="3600" b="1" dirty="0">
              <a:latin typeface="メイリオ" panose="020B0604030504040204" pitchFamily="50" charset="-128"/>
              <a:ea typeface="メイリオ" panose="020B0604030504040204" pitchFamily="50" charset="-128"/>
            </a:endParaRPr>
          </a:p>
        </p:txBody>
      </p:sp>
      <p:pic>
        <p:nvPicPr>
          <p:cNvPr id="4" name="コンテンツ プレースホルダー 3">
            <a:extLst>
              <a:ext uri="{FF2B5EF4-FFF2-40B4-BE49-F238E27FC236}">
                <a16:creationId xmlns:a16="http://schemas.microsoft.com/office/drawing/2014/main" id="{C83D5D32-A3BB-6C5B-BDE9-3CC681538D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0356" y="808137"/>
            <a:ext cx="5834341" cy="5241726"/>
          </a:xfrm>
          <a:prstGeom prst="rect">
            <a:avLst/>
          </a:prstGeom>
        </p:spPr>
      </p:pic>
      <p:sp>
        <p:nvSpPr>
          <p:cNvPr id="5" name="テキスト ボックス 4">
            <a:extLst>
              <a:ext uri="{FF2B5EF4-FFF2-40B4-BE49-F238E27FC236}">
                <a16:creationId xmlns:a16="http://schemas.microsoft.com/office/drawing/2014/main" id="{ED56C167-189A-2939-B039-D615BBAF6F56}"/>
              </a:ext>
            </a:extLst>
          </p:cNvPr>
          <p:cNvSpPr txBox="1"/>
          <p:nvPr/>
        </p:nvSpPr>
        <p:spPr>
          <a:xfrm>
            <a:off x="5632017" y="930166"/>
            <a:ext cx="6298324" cy="4401205"/>
          </a:xfrm>
          <a:prstGeom prst="rect">
            <a:avLst/>
          </a:prstGeom>
          <a:noFill/>
        </p:spPr>
        <p:txBody>
          <a:bodyPr wrap="square" rtlCol="0">
            <a:spAutoFit/>
          </a:bodyPr>
          <a:lstStyle/>
          <a:p>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一般的なアーキテクチャ</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ネットワークトラフィックを収集するためのデータジェネレータ</a:t>
            </a:r>
            <a:r>
              <a:rPr lang="en-US"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(A)</a:t>
            </a:r>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データを前処理するための前処理コンポーネント</a:t>
            </a:r>
            <a:r>
              <a:rPr lang="en-US"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(B)</a:t>
            </a:r>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特徴抽出とデータ削減を行うための特徴抽出コンポーネント</a:t>
            </a:r>
            <a:r>
              <a:rPr lang="en-US"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(C,D,E)</a:t>
            </a:r>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異常なトラフィックを検出するために使用される機械学習コンポーネント</a:t>
            </a:r>
            <a:r>
              <a:rPr lang="en-US"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(F)</a:t>
            </a:r>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ルールベースのコンポーネントおよび過去の知識が含まれる過去知識コンポーネント</a:t>
            </a:r>
            <a:r>
              <a:rPr lang="en-US"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(G)</a:t>
            </a:r>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から構成されています。</a:t>
            </a:r>
            <a:endParaRPr lang="en-US" altLang="ja-JP" sz="20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これらのコンポーネントは、異常なトラフィックを分離し、アラートや可視化データを生成するための出力コンポーネント</a:t>
            </a:r>
            <a:r>
              <a:rPr lang="en-US"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(H)</a:t>
            </a:r>
            <a:r>
              <a:rPr lang="ja-JP" altLang="ja-JP" sz="2000" dirty="0">
                <a:effectLst/>
                <a:latin typeface="メイリオ" panose="020B0604030504040204" pitchFamily="50" charset="-128"/>
                <a:ea typeface="メイリオ" panose="020B0604030504040204" pitchFamily="50" charset="-128"/>
                <a:cs typeface="Times New Roman" panose="02020603050405020304" pitchFamily="18" charset="0"/>
              </a:rPr>
              <a:t>によって補完されます。</a:t>
            </a:r>
            <a:endParaRPr kumimoji="1" lang="ja-JP" altLang="en-US"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53359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18255"/>
            <a:ext cx="10515600" cy="1179923"/>
          </a:xfrm>
        </p:spPr>
        <p:txBody>
          <a:bodyPr>
            <a:normAutofit/>
          </a:bodyPr>
          <a:lstStyle/>
          <a:p>
            <a:pPr indent="130810" algn="l"/>
            <a:r>
              <a:rPr lang="en-US" altLang="ja-JP" sz="2800" b="1" kern="100" dirty="0">
                <a:latin typeface="メイリオ" panose="020B0604030504040204" pitchFamily="50" charset="-128"/>
                <a:ea typeface="メイリオ" panose="020B0604030504040204" pitchFamily="50" charset="-128"/>
                <a:cs typeface="Times New Roman" panose="02020603050405020304" pitchFamily="18" charset="0"/>
              </a:rPr>
              <a:t>4</a:t>
            </a:r>
            <a: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.C&amp;C</a:t>
            </a: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サーバ検出アプローチの評価</a:t>
            </a:r>
            <a: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(1/2)</a:t>
            </a:r>
            <a:b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altLang="en-US" sz="28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レガシーなアプローチに対する評価</a:t>
            </a:r>
            <a: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656897" y="1132574"/>
            <a:ext cx="10515600" cy="5707171"/>
          </a:xfrm>
        </p:spPr>
        <p:txBody>
          <a:bodyPr>
            <a:normAutofit/>
          </a:bodyPr>
          <a:lstStyle/>
          <a:p>
            <a:pPr marL="26670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①ネットワークフロー解析：</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6670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ネットワーク上で発生する通信を分析し、異常なトラフィックを検出することで</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66700"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トラフィックを特定</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する手法</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66700" indent="0" algn="l">
              <a:buNone/>
            </a:pPr>
            <a:endParaRPr lang="en-US" altLang="ja-JP" sz="2000" b="1" kern="100" dirty="0">
              <a:latin typeface="メイリオ" panose="020B0604030504040204" pitchFamily="50" charset="-128"/>
              <a:ea typeface="メイリオ" panose="020B0604030504040204" pitchFamily="50" charset="-128"/>
              <a:cs typeface="Times New Roman" panose="02020603050405020304" pitchFamily="18" charset="0"/>
            </a:endParaRPr>
          </a:p>
          <a:p>
            <a:pPr marL="266700" indent="0" algn="l">
              <a:buNone/>
            </a:pPr>
            <a:r>
              <a:rPr lang="ja-JP" altLang="en-US" sz="2000" b="1" kern="100"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利点</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通信パターンを分析することで</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トラフィックを特定でき</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ること。</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66700" indent="0" algn="l">
              <a:buNone/>
            </a:pPr>
            <a:r>
              <a:rPr lang="ja-JP" altLang="en-US" sz="2000" b="1" dirty="0">
                <a:solidFill>
                  <a:schemeClr val="accent1">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欠点</a:t>
            </a:r>
            <a:r>
              <a:rPr lang="ja-JP" altLang="en-US" sz="2000" b="1"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高度な暗号化技術に対しては有効では</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ない</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en-US" altLang="ja-JP" dirty="0">
              <a:latin typeface="メイリオ" panose="020B0604030504040204" pitchFamily="50" charset="-128"/>
              <a:ea typeface="メイリオ" panose="020B0604030504040204" pitchFamily="50" charset="-128"/>
            </a:endParaRPr>
          </a:p>
          <a:p>
            <a:pPr marL="0" indent="0">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②パケット解析：</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ネットワーク上で送信されるパケットを分析し、異常なトラフィックを検出するために</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使用されます。このアプローチは、特定のパターンや署名を持つパケットを特定する</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ことで</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トラフィックを検出します。</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　利点</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特定のパターンや署名を持つパケットを特定することで</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トラフィックを検出</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　欠点</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新しい攻撃に対しては有効では</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ない</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13317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18255"/>
            <a:ext cx="10515600" cy="1179923"/>
          </a:xfrm>
        </p:spPr>
        <p:txBody>
          <a:bodyPr>
            <a:normAutofit/>
          </a:bodyPr>
          <a:lstStyle/>
          <a:p>
            <a:pPr indent="130810" algn="l"/>
            <a:r>
              <a:rPr lang="en-US" altLang="ja-JP" sz="2800" b="1" kern="100" dirty="0">
                <a:latin typeface="メイリオ" panose="020B0604030504040204" pitchFamily="50" charset="-128"/>
                <a:ea typeface="メイリオ" panose="020B0604030504040204" pitchFamily="50" charset="-128"/>
                <a:cs typeface="Times New Roman" panose="02020603050405020304" pitchFamily="18" charset="0"/>
              </a:rPr>
              <a:t>4</a:t>
            </a:r>
            <a: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.C&amp;C</a:t>
            </a: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サーバ検出アプローチの評価</a:t>
            </a:r>
            <a: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(2/2)</a:t>
            </a:r>
            <a:b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altLang="en-US" sz="28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レガシーなアプローチに対する評価</a:t>
            </a:r>
            <a: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656897" y="1132574"/>
            <a:ext cx="10515600" cy="5707171"/>
          </a:xfrm>
        </p:spPr>
        <p:txBody>
          <a:bodyPr>
            <a:normAutofit lnSpcReduction="10000"/>
          </a:bodyPr>
          <a:lstStyle/>
          <a:p>
            <a:pPr marL="17145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③機械学習：</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145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異常なトラフィックを自動的に識別するために使用されます。このアプローチでは、</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145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正常なトラフィックと異常なトラフィックの両方を学習し、異常なトラフィックを</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145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検出するためのモデルを作成します。</a:t>
            </a:r>
            <a:endPar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66700" indent="0" algn="l">
              <a:buNone/>
            </a:pPr>
            <a:endParaRPr lang="en-US" altLang="ja-JP" sz="2000" b="1" kern="100" dirty="0">
              <a:latin typeface="メイリオ" panose="020B0604030504040204" pitchFamily="50" charset="-128"/>
              <a:ea typeface="メイリオ" panose="020B0604030504040204" pitchFamily="50" charset="-128"/>
              <a:cs typeface="Times New Roman" panose="02020603050405020304" pitchFamily="18" charset="0"/>
            </a:endParaRPr>
          </a:p>
          <a:p>
            <a:pPr marL="266700" indent="0" algn="l">
              <a:buNone/>
            </a:pPr>
            <a:r>
              <a:rPr lang="ja-JP" altLang="en-US" sz="2000" b="1" kern="100"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利点</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異常なトラフィックを自動的に識別するために使用</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できます。</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66700" indent="0" algn="l">
              <a:buNone/>
            </a:pPr>
            <a:r>
              <a:rPr lang="ja-JP" altLang="en-US" sz="2000" b="1"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欠点</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適切なトレーニングデータが必要であり、誤検知率が高い場合があります。</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66700" indent="0" algn="l">
              <a:buNone/>
            </a:pPr>
            <a:endParaRPr kumimoji="1" lang="en-US" altLang="ja-JP" sz="2000" dirty="0">
              <a:latin typeface="メイリオ" panose="020B0604030504040204" pitchFamily="50" charset="-128"/>
              <a:ea typeface="メイリオ" panose="020B0604030504040204" pitchFamily="50" charset="-128"/>
            </a:endParaRPr>
          </a:p>
          <a:p>
            <a:pPr marL="0" indent="0">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④ルールベース</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400050"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ルールベースのアプローチは、特定のパターンや署名に基づいて異常なトラフィックを検出するために使用されます。このアプローチでは、事前に定義されたルールが使用されます。</a:t>
            </a:r>
            <a:endPar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　利点</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事前に定義されたルールに基づいて異常なトラフィックを検出</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できる。</a:t>
            </a:r>
            <a:endParaRPr lang="en-US" altLang="ja-JP" sz="20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b="1"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　欠点</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新しい攻撃に対しては有効では</a:t>
            </a:r>
            <a:r>
              <a:rPr lang="ja-JP" altLang="en-US" sz="2000" b="1" dirty="0">
                <a:effectLst/>
                <a:latin typeface="メイリオ" panose="020B0604030504040204" pitchFamily="50" charset="-128"/>
                <a:ea typeface="メイリオ" panose="020B0604030504040204" pitchFamily="50" charset="-128"/>
                <a:cs typeface="Times New Roman" panose="02020603050405020304" pitchFamily="18" charset="0"/>
              </a:rPr>
              <a:t>ない</a:t>
            </a:r>
            <a:r>
              <a:rPr lang="ja-JP" altLang="ja-JP" sz="2000" b="1"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24310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18256"/>
            <a:ext cx="10515600" cy="662782"/>
          </a:xfrm>
        </p:spPr>
        <p:txBody>
          <a:bodyPr>
            <a:normAutofit/>
          </a:bodyPr>
          <a:lstStyle/>
          <a:p>
            <a:r>
              <a:rPr lang="en-US" altLang="ja-JP" sz="3600" b="1" dirty="0">
                <a:latin typeface="メイリオ" panose="020B0604030504040204" pitchFamily="50" charset="-128"/>
                <a:ea typeface="メイリオ" panose="020B0604030504040204" pitchFamily="50" charset="-128"/>
              </a:rPr>
              <a:t>4-1.</a:t>
            </a:r>
            <a:r>
              <a:rPr lang="en-US" altLang="ja-JP" sz="1800" b="1" dirty="0">
                <a:effectLst/>
                <a:latin typeface="游明朝" panose="02020400000000000000" pitchFamily="18" charset="-128"/>
                <a:cs typeface="Times New Roman" panose="02020603050405020304" pitchFamily="18" charset="0"/>
              </a:rPr>
              <a:t> </a:t>
            </a:r>
            <a:r>
              <a:rPr lang="en-US" altLang="ja-JP" sz="3200" b="1" dirty="0">
                <a:effectLst/>
                <a:latin typeface="メイリオ" panose="020B0604030504040204" pitchFamily="50" charset="-128"/>
                <a:ea typeface="メイリオ" panose="020B0604030504040204" pitchFamily="50" charset="-128"/>
                <a:cs typeface="Times New Roman" panose="02020603050405020304" pitchFamily="18" charset="0"/>
              </a:rPr>
              <a:t>C&amp;C</a:t>
            </a:r>
            <a:r>
              <a:rPr lang="ja-JP" altLang="ja-JP" sz="3200" b="1" dirty="0">
                <a:effectLst/>
                <a:latin typeface="メイリオ" panose="020B0604030504040204" pitchFamily="50" charset="-128"/>
                <a:ea typeface="メイリオ" panose="020B0604030504040204" pitchFamily="50" charset="-128"/>
                <a:cs typeface="Times New Roman" panose="02020603050405020304" pitchFamily="18" charset="0"/>
              </a:rPr>
              <a:t>サーバ検出の成功と誤検知の定義について</a:t>
            </a:r>
            <a:endParaRPr kumimoji="1" lang="ja-JP" altLang="en-US" sz="36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656897" y="914345"/>
            <a:ext cx="10515600" cy="5707171"/>
          </a:xfrm>
        </p:spPr>
        <p:txBody>
          <a:bodyPr>
            <a:normAutofit/>
          </a:bodyPr>
          <a:lstStyle/>
          <a:p>
            <a:pPr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検出システムの成功を測定するための</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2</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つの主要な指標である真陽性率（</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TP</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）と</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偽陽性率（</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FP</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）について説明し</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た後に、本論文での定義について触れます</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真陽性率</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悪意のあるサンプルが正しくマルウェアとしてラベル付けされた割合を測定</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偽陽性率</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正当なサンプルが誤ってマルウェアとしてラベル付けされた数を測定。</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endParaRPr lang="en-US" altLang="ja-JP" sz="2000" b="1" kern="100" dirty="0">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本論文での</a:t>
            </a:r>
            <a:r>
              <a:rPr lang="en-US" altLang="ja-JP" b="1" dirty="0">
                <a:effectLst/>
                <a:latin typeface="メイリオ" panose="020B0604030504040204" pitchFamily="50" charset="-128"/>
                <a:ea typeface="メイリオ" panose="020B0604030504040204" pitchFamily="50" charset="-128"/>
                <a:cs typeface="Times New Roman" panose="02020603050405020304" pitchFamily="18" charset="0"/>
              </a:rPr>
              <a:t>C&amp;C</a:t>
            </a:r>
            <a:r>
              <a:rPr lang="ja-JP" altLang="ja-JP" b="1" dirty="0">
                <a:effectLst/>
                <a:latin typeface="メイリオ" panose="020B0604030504040204" pitchFamily="50" charset="-128"/>
                <a:ea typeface="メイリオ" panose="020B0604030504040204" pitchFamily="50" charset="-128"/>
                <a:cs typeface="Times New Roman" panose="02020603050405020304" pitchFamily="18" charset="0"/>
              </a:rPr>
              <a:t>サーバ検出の成功と誤検知の定義</a:t>
            </a:r>
            <a:r>
              <a:rPr lang="ja-JP" altLang="en-US" b="1"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本論文では</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検出に関する他の評価指標も紹介されていますが、</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TP</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および</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FP</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率は</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検出文献で最も一般的に提供されるため、</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比較目的でこれらを使用しています。</a:t>
            </a:r>
            <a:endPar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22484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18256"/>
            <a:ext cx="10515600" cy="662782"/>
          </a:xfrm>
        </p:spPr>
        <p:txBody>
          <a:bodyPr>
            <a:normAutofit/>
          </a:bodyPr>
          <a:lstStyle/>
          <a:p>
            <a:r>
              <a:rPr lang="en-US" altLang="ja-JP" sz="3600" b="1" dirty="0">
                <a:latin typeface="メイリオ" panose="020B0604030504040204" pitchFamily="50" charset="-128"/>
                <a:ea typeface="メイリオ" panose="020B0604030504040204" pitchFamily="50" charset="-128"/>
              </a:rPr>
              <a:t>4-2.</a:t>
            </a:r>
            <a:r>
              <a:rPr lang="ja-JP" altLang="en-US" sz="3600" b="1" dirty="0">
                <a:latin typeface="メイリオ" panose="020B0604030504040204" pitchFamily="50" charset="-128"/>
                <a:ea typeface="メイリオ" panose="020B0604030504040204" pitchFamily="50" charset="-128"/>
              </a:rPr>
              <a:t>データの品質について</a:t>
            </a:r>
            <a:endParaRPr kumimoji="1" lang="ja-JP" altLang="en-US" sz="36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656896" y="914345"/>
            <a:ext cx="10899227" cy="5707171"/>
          </a:xfrm>
        </p:spPr>
        <p:txBody>
          <a:bodyPr>
            <a:normAutofit/>
          </a:bodyPr>
          <a:lstStyle/>
          <a:p>
            <a:pPr indent="0" algn="l">
              <a:buNone/>
            </a:pP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マルウェア</a:t>
            </a:r>
            <a:r>
              <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を検出する際の収集および分析するデータの選定</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の重要性：</a:t>
            </a:r>
            <a:endPar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異なる検出方法には、データの詳細度に異なるレベルが必要</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である</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例えば</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企業向け</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検出技術の多くは、トラフィックをすべて保存することが</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必要であるため、ネットワークが拡大するにつれて保存することがますます困難にな</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る。</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latin typeface="メイリオ" panose="020B0604030504040204" pitchFamily="50" charset="-128"/>
                <a:ea typeface="メイリオ" panose="020B0604030504040204" pitchFamily="50" charset="-128"/>
                <a:cs typeface="Times New Roman" panose="02020603050405020304" pitchFamily="18" charset="0"/>
              </a:rPr>
              <a:t>したがって</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トラフィックトレースが記録されない場合、検出システムは動作</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しません。一部の技術では、サンプリング技術を開発してスケーラビリティの制限を</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克服しようとしていますが、回避耐性要件を考慮せずに行われているため問題が</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残存</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また、</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C</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回避に対応して測定を調整することに関してもほとんど注意が払われて</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いないのが現状です。</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56304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CEDCA-FA64-36EA-F57A-511850AA157E}"/>
              </a:ext>
            </a:extLst>
          </p:cNvPr>
          <p:cNvSpPr>
            <a:spLocks noGrp="1"/>
          </p:cNvSpPr>
          <p:nvPr>
            <p:ph type="title"/>
          </p:nvPr>
        </p:nvSpPr>
        <p:spPr>
          <a:xfrm>
            <a:off x="656897" y="18256"/>
            <a:ext cx="10515600" cy="662782"/>
          </a:xfrm>
        </p:spPr>
        <p:txBody>
          <a:bodyPr>
            <a:normAutofit/>
          </a:bodyPr>
          <a:lstStyle/>
          <a:p>
            <a:r>
              <a:rPr lang="en-US" altLang="ja-JP" sz="3200" b="1" dirty="0">
                <a:latin typeface="メイリオ" panose="020B0604030504040204" pitchFamily="50" charset="-128"/>
                <a:ea typeface="メイリオ" panose="020B0604030504040204" pitchFamily="50" charset="-128"/>
              </a:rPr>
              <a:t>5-1.C&amp;C</a:t>
            </a:r>
            <a:r>
              <a:rPr lang="ja-JP" altLang="en-US" sz="3200" b="1" dirty="0">
                <a:latin typeface="メイリオ" panose="020B0604030504040204" pitchFamily="50" charset="-128"/>
                <a:ea typeface="メイリオ" panose="020B0604030504040204" pitchFamily="50" charset="-128"/>
              </a:rPr>
              <a:t>サーバ検出の具体的方法：</a:t>
            </a:r>
            <a:r>
              <a:rPr lang="ja-JP" altLang="ja-JP" sz="3200" b="1" dirty="0">
                <a:effectLst/>
                <a:latin typeface="メイリオ" panose="020B0604030504040204" pitchFamily="50" charset="-128"/>
                <a:ea typeface="メイリオ" panose="020B0604030504040204" pitchFamily="50" charset="-128"/>
                <a:cs typeface="Times New Roman" panose="02020603050405020304" pitchFamily="18" charset="0"/>
              </a:rPr>
              <a:t>署名ベースの検出法</a:t>
            </a:r>
            <a:endParaRPr kumimoji="1" lang="ja-JP" altLang="en-US" sz="3200"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3C892C6-564D-CDC3-567A-1714C7F44222}"/>
              </a:ext>
            </a:extLst>
          </p:cNvPr>
          <p:cNvSpPr>
            <a:spLocks noGrp="1"/>
          </p:cNvSpPr>
          <p:nvPr>
            <p:ph idx="1"/>
          </p:nvPr>
        </p:nvSpPr>
        <p:spPr>
          <a:xfrm>
            <a:off x="656897" y="914345"/>
            <a:ext cx="10515600" cy="5707171"/>
          </a:xfrm>
        </p:spPr>
        <p:txBody>
          <a:bodyPr>
            <a:normAutofit/>
          </a:bodyPr>
          <a:lstStyle/>
          <a:p>
            <a:pPr indent="0" algn="l">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署名ベースのアプローチは、既知のマルウェアに対して非常に効果的であり、特定のパターンや署名を持つマルウェアを検出することができます。しかし、新しいバリアントや更新されたマルウェアを検出することは困難であり、データが静止しているという前提条件があるため、新しい攻撃に対しては有効ではありません。</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solidFill>
                  <a:schemeClr val="accent2"/>
                </a:solidFill>
                <a:effectLst/>
                <a:latin typeface="メイリオ" panose="020B0604030504040204" pitchFamily="50" charset="-128"/>
                <a:ea typeface="メイリオ" panose="020B0604030504040204" pitchFamily="50" charset="-128"/>
                <a:cs typeface="Times New Roman" panose="02020603050405020304" pitchFamily="18" charset="0"/>
              </a:rPr>
              <a:t>署名ベースの検出方法の利点</a:t>
            </a: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既知のマルウェアに対して非常に効果的であることです。特定のパターンや署名を持つマルウェアを検出することができます。また、この方法は比較的シンプルであり、実装が容易であるため、多くのセキュリティソフトウェアに採用されています。</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en-US" sz="20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署名ベースの検出方法</a:t>
            </a:r>
            <a:r>
              <a:rPr lang="ja-JP" altLang="en-US"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の</a:t>
            </a:r>
            <a:r>
              <a:rPr lang="ja-JP" altLang="ja-JP"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欠点</a:t>
            </a:r>
            <a:r>
              <a:rPr lang="ja-JP" altLang="en-US"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000" b="1" kern="100" dirty="0">
              <a:solidFill>
                <a:schemeClr val="accent1">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indent="0" algn="l">
              <a:buNone/>
            </a:pPr>
            <a:r>
              <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rPr>
              <a:t>新しいバリアントや更新されたマルウェアを検出することが困難であり、データが静止しているという前提条件があるため、新しい攻撃に対しては有効ではありません。また、この方法はマルウェアを特定するために使用されるパターンや署名を事前に知っている必要があるため、未知のマルウェアを検出することはできません。さらに、攻撃者は簡単に署名を変更することができるため、この方法は回避されやすくなっています。</a:t>
            </a:r>
            <a:endPar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90109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5053</Words>
  <Application>Microsoft Office PowerPoint</Application>
  <PresentationFormat>ワイド画面</PresentationFormat>
  <Paragraphs>322</Paragraphs>
  <Slides>28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28</vt:i4>
      </vt:variant>
    </vt:vector>
  </HeadingPairs>
  <TitlesOfParts>
    <vt:vector size="34" baseType="lpstr">
      <vt:lpstr>メイリオ</vt:lpstr>
      <vt:lpstr>游ゴシック</vt:lpstr>
      <vt:lpstr>游ゴシック Light</vt:lpstr>
      <vt:lpstr>游明朝</vt:lpstr>
      <vt:lpstr>Arial</vt:lpstr>
      <vt:lpstr>Office テーマ</vt:lpstr>
      <vt:lpstr>On the security of machine learning in malware C&amp;C detection: a survey(2016) </vt:lpstr>
      <vt:lpstr>1.概要</vt:lpstr>
      <vt:lpstr>2.本論文の焦点</vt:lpstr>
      <vt:lpstr>3.一般的なC&amp;Cサーバ検出アーキテクチャ</vt:lpstr>
      <vt:lpstr>4.C&amp;Cサーバ検出アプローチの評価(1/2) 　(レガシーなアプローチに対する評価)</vt:lpstr>
      <vt:lpstr>4.C&amp;Cサーバ検出アプローチの評価(2/2) 　(レガシーなアプローチに対する評価)</vt:lpstr>
      <vt:lpstr>4-1. C&amp;Cサーバ検出の成功と誤検知の定義について</vt:lpstr>
      <vt:lpstr>4-2.データの品質について</vt:lpstr>
      <vt:lpstr>5-1.C&amp;Cサーバ検出の具体的方法：署名ベースの検出法</vt:lpstr>
      <vt:lpstr>5-2.C&amp;Cサーバ検出の具体的方法：分類器ベースの検出法</vt:lpstr>
      <vt:lpstr>5-3.C&amp;Cサーバ検出の具体的方法：クラスタリングベースの検出法</vt:lpstr>
      <vt:lpstr>5-3-1.クラスタリングベースの検出法：DNSトラフィック分析に基づく検出方法 </vt:lpstr>
      <vt:lpstr>5-3-2.クラスタリングベースの検出法：Fast Flux Network（FFSN）での検出方法 </vt:lpstr>
      <vt:lpstr>5-4.クラスタリングベースの検出法：グラフベースでの検出方法 </vt:lpstr>
      <vt:lpstr>6.機械学習に対する回避耐性について 　6-1.機械学習(ML)アルゴリズムの弱点(1/2)</vt:lpstr>
      <vt:lpstr>6.機械学習に対する回避耐性について 　6-1.機械学習(ML)アルゴリズムの弱点(2/2)</vt:lpstr>
      <vt:lpstr>6-2.機械学習アルゴリズムへの攻撃の目的について</vt:lpstr>
      <vt:lpstr>7.機械学習のアルゴリズムに対する攻撃のサーベイ</vt:lpstr>
      <vt:lpstr>7-1.回避攻撃</vt:lpstr>
      <vt:lpstr>7-2-1.毒化攻撃</vt:lpstr>
      <vt:lpstr>7-2-2.毒化攻撃</vt:lpstr>
      <vt:lpstr>8-1. Difficulty of applying attacks in C&amp;C</vt:lpstr>
      <vt:lpstr>8-2. Difficulty of applying attacks in C&amp;C</vt:lpstr>
      <vt:lpstr>8-3. Limitations of current detection approaches</vt:lpstr>
      <vt:lpstr>8-4. Attack defences</vt:lpstr>
      <vt:lpstr>8-5. Open challenges</vt:lpstr>
      <vt:lpstr>9. 結論</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security of machine learning in malware C&amp;C detection: a survey(2016) </dc:title>
  <dc:creator>桑鶴 颯</dc:creator>
  <cp:lastModifiedBy>桑鶴 颯</cp:lastModifiedBy>
  <cp:revision>36</cp:revision>
  <dcterms:created xsi:type="dcterms:W3CDTF">2023-05-02T21:11:58Z</dcterms:created>
  <dcterms:modified xsi:type="dcterms:W3CDTF">2023-05-03T00:57:35Z</dcterms:modified>
</cp:coreProperties>
</file>